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67" r:id="rId6"/>
    <p:sldId id="268" r:id="rId7"/>
    <p:sldId id="269" r:id="rId8"/>
    <p:sldId id="272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2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1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7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0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6D15-6372-448E-9B9E-452A534C8821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4C7D-8D1A-4FE4-88BA-DD2E3B118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9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3153"/>
            <a:ext cx="9144000" cy="1938528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净 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进 岚 亭 智 慧 栈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370997"/>
            <a:ext cx="9144000" cy="2536027"/>
          </a:xfrm>
        </p:spPr>
        <p:txBody>
          <a:bodyPr>
            <a:normAutofit/>
          </a:bodyPr>
          <a:lstStyle/>
          <a:p>
            <a:r>
              <a:rPr lang="zh-CN" altLang="en-US" sz="4800" b="1" dirty="0" smtClean="0"/>
              <a:t>运 营 计 划 书</a:t>
            </a:r>
            <a:endParaRPr lang="en-US" altLang="zh-CN" sz="4800" b="1" dirty="0" smtClean="0"/>
          </a:p>
          <a:p>
            <a:r>
              <a:rPr lang="zh-CN" altLang="en-US" sz="2800" b="1" dirty="0" smtClean="0"/>
              <a:t>          </a:t>
            </a:r>
            <a:endParaRPr lang="zh-CN" altLang="en-US" sz="2800" b="1" dirty="0"/>
          </a:p>
        </p:txBody>
      </p:sp>
      <p:pic>
        <p:nvPicPr>
          <p:cNvPr id="7" name="图片 6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-357435" y="-1252728"/>
            <a:ext cx="2882271" cy="590702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8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15125" t="35307"/>
          <a:stretch>
            <a:fillRect/>
          </a:stretch>
        </p:blipFill>
        <p:spPr>
          <a:xfrm>
            <a:off x="9036050" y="3546641"/>
            <a:ext cx="3263900" cy="37322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082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>
                <a:latin typeface="+mn-ea"/>
                <a:ea typeface="+mn-ea"/>
              </a:rPr>
              <a:t>                </a:t>
            </a:r>
            <a:r>
              <a:rPr lang="zh-CN" altLang="en-US" sz="6600" b="1" dirty="0" smtClean="0">
                <a:latin typeface="+mn-ea"/>
                <a:ea typeface="+mn-ea"/>
              </a:rPr>
              <a:t>   目  录</a:t>
            </a:r>
            <a:endParaRPr lang="zh-CN" altLang="en-US" sz="6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648" y="1690687"/>
            <a:ext cx="10741152" cy="4486275"/>
          </a:xfrm>
        </p:spPr>
        <p:txBody>
          <a:bodyPr/>
          <a:lstStyle/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一</a:t>
            </a:r>
            <a:r>
              <a:rPr lang="zh-CN" altLang="en-US" sz="3200" b="1" dirty="0" smtClean="0"/>
              <a:t>、我是谁（身份</a:t>
            </a:r>
            <a:r>
              <a:rPr lang="en-US" altLang="zh-CN" sz="3200" b="1" dirty="0" smtClean="0"/>
              <a:t>?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二</a:t>
            </a:r>
            <a:r>
              <a:rPr lang="zh-CN" altLang="en-US" sz="3200" b="1" dirty="0" smtClean="0"/>
              <a:t>、初心（为什么做</a:t>
            </a:r>
            <a:r>
              <a:rPr lang="en-US" altLang="zh-CN" sz="3200" b="1" dirty="0" smtClean="0"/>
              <a:t>?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三</a:t>
            </a:r>
            <a:r>
              <a:rPr lang="zh-CN" altLang="en-US" sz="3200" b="1" dirty="0" smtClean="0"/>
              <a:t>、行动（怎么做</a:t>
            </a:r>
            <a:r>
              <a:rPr lang="en-US" altLang="zh-CN" sz="3200" b="1" dirty="0" smtClean="0"/>
              <a:t>?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四</a:t>
            </a:r>
            <a:r>
              <a:rPr lang="zh-CN" altLang="en-US" sz="3200" b="1" dirty="0" smtClean="0"/>
              <a:t>、总结</a:t>
            </a:r>
            <a:endParaRPr lang="zh-CN" altLang="en-US" sz="3200" b="1" dirty="0"/>
          </a:p>
        </p:txBody>
      </p:sp>
      <p:pic>
        <p:nvPicPr>
          <p:cNvPr id="5" name="图片 4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18364" y="-95533"/>
            <a:ext cx="1614985" cy="2129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6" name="图片 5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9036050" y="3546641"/>
            <a:ext cx="3155950" cy="31680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425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 b="1" dirty="0" smtClean="0">
                <a:latin typeface="+mn-ea"/>
                <a:ea typeface="+mn-ea"/>
              </a:rPr>
              <a:t>身 份</a:t>
            </a:r>
            <a:r>
              <a:rPr lang="zh-CN" altLang="en-US" b="1" dirty="0" smtClean="0">
                <a:latin typeface="+mn-ea"/>
                <a:ea typeface="+mn-ea"/>
              </a:rPr>
              <a:t> </a:t>
            </a:r>
            <a:r>
              <a:rPr lang="zh-CN" altLang="en-US" sz="3600" b="1" dirty="0" smtClean="0">
                <a:latin typeface="+mn-ea"/>
                <a:ea typeface="+mn-ea"/>
              </a:rPr>
              <a:t>（我 是 谁 ）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•    </a:t>
            </a:r>
            <a:r>
              <a:rPr lang="zh-CN" altLang="en-US" sz="3200" b="1" dirty="0" smtClean="0"/>
              <a:t>抄一部心经，点一盏心灯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•   </a:t>
            </a:r>
            <a:r>
              <a:rPr lang="zh-CN" altLang="en-US" sz="3200" b="1" dirty="0" smtClean="0"/>
              <a:t>一灯传诸灯，终至万灯皆明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•   </a:t>
            </a:r>
            <a:r>
              <a:rPr lang="zh-CN" altLang="en-US" sz="3200" b="1" dirty="0" smtClean="0"/>
              <a:t>我是叶子，净进岚亭智慧栈主理人</a:t>
            </a:r>
            <a:endParaRPr lang="zh-CN" altLang="en-US" sz="3200" b="1" dirty="0"/>
          </a:p>
        </p:txBody>
      </p:sp>
      <p:pic>
        <p:nvPicPr>
          <p:cNvPr id="4" name="图片 3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04716" y="121979"/>
            <a:ext cx="1897039" cy="245744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5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9036050" y="3546641"/>
            <a:ext cx="3155950" cy="31680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426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n-ea"/>
                <a:ea typeface="+mn-ea"/>
              </a:rPr>
              <a:t>净 进 岚 亭 智 慧 栈</a:t>
            </a:r>
            <a:endParaRPr lang="zh-CN" altLang="en-US" sz="6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5286" y="1690689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</a:t>
            </a:r>
            <a:endParaRPr lang="zh-CN" altLang="zh-CN" dirty="0"/>
          </a:p>
          <a:p>
            <a:r>
              <a:rPr lang="zh-CN" altLang="zh-CN" b="1" dirty="0" smtClean="0">
                <a:latin typeface="+mn-ea"/>
              </a:rPr>
              <a:t>我</a:t>
            </a:r>
            <a:r>
              <a:rPr lang="zh-CN" altLang="zh-CN" b="1" dirty="0">
                <a:latin typeface="+mn-ea"/>
              </a:rPr>
              <a:t>一直深信，正向的能量感召的都是向上的人</a:t>
            </a:r>
            <a:r>
              <a:rPr lang="zh-CN" altLang="zh-CN" b="1" dirty="0" smtClean="0">
                <a:latin typeface="+mn-ea"/>
              </a:rPr>
              <a:t>。</a:t>
            </a:r>
            <a:endParaRPr lang="zh-CN" altLang="zh-CN" b="1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</a:t>
            </a:r>
            <a:r>
              <a:rPr lang="zh-CN" altLang="zh-CN" b="1" dirty="0" smtClean="0">
                <a:latin typeface="+mn-ea"/>
              </a:rPr>
              <a:t>我</a:t>
            </a:r>
            <a:r>
              <a:rPr lang="zh-CN" altLang="zh-CN" b="1" dirty="0">
                <a:latin typeface="+mn-ea"/>
              </a:rPr>
              <a:t>现在经营的茶空间正好有合用的空间，所以，我就申请了线下智慧站，希望大家和我一样能通过抄经，获得心灵的宁静，智慧的增长，学会向内求，希望大家能体会到在生活中修行的乐趣。</a:t>
            </a:r>
          </a:p>
          <a:p>
            <a:pPr marL="0" indent="0">
              <a:buNone/>
            </a:pPr>
            <a:endParaRPr lang="zh-CN" altLang="en-US" sz="2000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净 进 岚 亭 智 慧 栈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>
                <a:latin typeface="+mn-ea"/>
              </a:rPr>
              <a:t/>
            </a:r>
            <a:br>
              <a:rPr lang="zh-CN" altLang="en-US" b="1" dirty="0">
                <a:latin typeface="+mn-ea"/>
              </a:rPr>
            </a:br>
            <a:r>
              <a:rPr lang="zh-CN" altLang="en-US" b="1" dirty="0" smtClean="0">
                <a:latin typeface="+mn-ea"/>
              </a:rPr>
              <a:t>提</a:t>
            </a:r>
            <a:r>
              <a:rPr lang="zh-CN" altLang="en-US" b="1" dirty="0">
                <a:latin typeface="+mn-ea"/>
              </a:rPr>
              <a:t>供一</a:t>
            </a:r>
            <a:r>
              <a:rPr lang="zh-CN" altLang="en-US" b="1" dirty="0" smtClean="0">
                <a:latin typeface="+mn-ea"/>
              </a:rPr>
              <a:t>个</a:t>
            </a:r>
            <a:r>
              <a:rPr lang="zh-CN" altLang="en-US" b="1" dirty="0">
                <a:latin typeface="+mn-ea"/>
              </a:rPr>
              <a:t>安</a:t>
            </a:r>
            <a:r>
              <a:rPr lang="zh-CN" altLang="en-US" b="1" dirty="0" smtClean="0">
                <a:latin typeface="+mn-ea"/>
              </a:rPr>
              <a:t>静抄经、读书分</a:t>
            </a:r>
            <a:r>
              <a:rPr lang="zh-CN" altLang="en-US" b="1" dirty="0">
                <a:latin typeface="+mn-ea"/>
              </a:rPr>
              <a:t>享</a:t>
            </a:r>
            <a:r>
              <a:rPr lang="zh-CN" altLang="en-US" b="1" dirty="0" smtClean="0">
                <a:latin typeface="+mn-ea"/>
              </a:rPr>
              <a:t>、饮茶放</a:t>
            </a:r>
            <a:r>
              <a:rPr lang="zh-CN" altLang="en-US" b="1" dirty="0">
                <a:latin typeface="+mn-ea"/>
              </a:rPr>
              <a:t>松</a:t>
            </a:r>
            <a:r>
              <a:rPr lang="zh-CN" altLang="en-US" b="1" dirty="0" smtClean="0">
                <a:latin typeface="+mn-ea"/>
              </a:rPr>
              <a:t>的</a:t>
            </a:r>
            <a:r>
              <a:rPr lang="zh-CN" altLang="en-US" b="1" dirty="0">
                <a:latin typeface="+mn-ea"/>
              </a:rPr>
              <a:t>体验环境，让每位参与者都身心灵愉悦，从容面对生活</a:t>
            </a:r>
            <a:r>
              <a:rPr lang="zh-CN" altLang="en-US" b="1" dirty="0" smtClean="0">
                <a:latin typeface="+mn-ea"/>
              </a:rPr>
              <a:t>，能</a:t>
            </a:r>
            <a:r>
              <a:rPr lang="zh-CN" altLang="en-US" b="1" dirty="0">
                <a:latin typeface="+mn-ea"/>
              </a:rPr>
              <a:t>学会</a:t>
            </a:r>
            <a:r>
              <a:rPr lang="zh-CN" altLang="en-US" b="1" dirty="0" smtClean="0">
                <a:latin typeface="+mn-ea"/>
              </a:rPr>
              <a:t>自渡</a:t>
            </a:r>
            <a:r>
              <a:rPr lang="zh-CN" altLang="en-US" b="1" dirty="0">
                <a:latin typeface="+mn-ea"/>
              </a:rPr>
              <a:t>，平衡人生，实现家庭幸福，事业顺心，终而让社会更和谐。</a:t>
            </a:r>
          </a:p>
        </p:txBody>
      </p:sp>
      <p:pic>
        <p:nvPicPr>
          <p:cNvPr id="4" name="图片 3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17201" y="0"/>
            <a:ext cx="1050878" cy="23747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5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10522424" y="5033561"/>
            <a:ext cx="1595510" cy="1824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54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n-lt"/>
                <a:ea typeface="+mn-ea"/>
              </a:rPr>
              <a:t>初  心  </a:t>
            </a:r>
            <a:r>
              <a:rPr lang="zh-CN" altLang="en-US" sz="3600" b="1" dirty="0" smtClean="0">
                <a:latin typeface="+mn-ea"/>
                <a:ea typeface="+mn-ea"/>
              </a:rPr>
              <a:t>（为 什 么 做 ？）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+mn-ea"/>
              </a:rPr>
              <a:t>向内求，往外走，链接正向，阳光的人、事、物，让自己变得更好的同时，多去做一些力所能及的事情帮助有需要的人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endParaRPr lang="en-US" altLang="zh-CN" sz="2400" b="1" dirty="0" smtClean="0">
              <a:latin typeface="+mn-ea"/>
            </a:endParaRPr>
          </a:p>
          <a:p>
            <a:r>
              <a:rPr lang="en-US" altLang="zh-CN" sz="2400" b="1" dirty="0">
                <a:latin typeface="+mn-ea"/>
              </a:rPr>
              <a:t>2024</a:t>
            </a:r>
            <a:r>
              <a:rPr lang="zh-CN" altLang="zh-CN" sz="2400" b="1" dirty="0">
                <a:latin typeface="+mn-ea"/>
              </a:rPr>
              <a:t>年</a:t>
            </a:r>
            <a:r>
              <a:rPr lang="en-US" altLang="zh-CN" sz="2400" b="1" dirty="0">
                <a:latin typeface="+mn-ea"/>
              </a:rPr>
              <a:t>10</a:t>
            </a:r>
            <a:r>
              <a:rPr lang="zh-CN" altLang="zh-CN" sz="2400" b="1" dirty="0">
                <a:latin typeface="+mn-ea"/>
              </a:rPr>
              <a:t>月朋友推荐我参加了一次线下智慧站的抄经活动，那是一次很好的体验，我被</a:t>
            </a:r>
            <a:r>
              <a:rPr lang="en-US" altLang="zh-CN" sz="2400" b="1" dirty="0">
                <a:latin typeface="+mn-ea"/>
              </a:rPr>
              <a:t>Vitaxue</a:t>
            </a:r>
            <a:r>
              <a:rPr lang="zh-CN" altLang="zh-CN" sz="2400" b="1" dirty="0">
                <a:latin typeface="+mn-ea"/>
              </a:rPr>
              <a:t>学长温暖到，活动结束后给学长详细了解必经之路后进入新手村学习，念念不妄村七天的学习温暖而充实，让我找到正确的方向和学习方法，一点点的看见、觉察、学习，调整自己的心和状态，开始生活中修行，慢慢学，静静修</a:t>
            </a:r>
            <a:r>
              <a:rPr lang="zh-CN" altLang="zh-CN" sz="2400" b="1" dirty="0" smtClean="0">
                <a:latin typeface="+mn-ea"/>
              </a:rPr>
              <a:t>，</a:t>
            </a:r>
            <a:endParaRPr lang="en-US" altLang="zh-CN" sz="2400" b="1" dirty="0" smtClean="0">
              <a:latin typeface="+mn-ea"/>
            </a:endParaRPr>
          </a:p>
          <a:p>
            <a:endParaRPr lang="en-US" altLang="zh-CN" sz="2400" b="1" dirty="0" smtClean="0">
              <a:latin typeface="+mn-ea"/>
            </a:endParaRPr>
          </a:p>
          <a:p>
            <a:r>
              <a:rPr lang="zh-CN" altLang="zh-CN" sz="2400" b="1" dirty="0">
                <a:latin typeface="+mn-ea"/>
              </a:rPr>
              <a:t>念念不忘，必有回响</a:t>
            </a:r>
            <a:r>
              <a:rPr lang="zh-CN" altLang="en-US" sz="2400" b="1" dirty="0">
                <a:latin typeface="+mn-ea"/>
              </a:rPr>
              <a:t>。</a:t>
            </a:r>
            <a:r>
              <a:rPr lang="zh-CN" altLang="zh-CN" sz="2400" b="1" dirty="0" smtClean="0">
                <a:latin typeface="+mn-ea"/>
              </a:rPr>
              <a:t>感</a:t>
            </a:r>
            <a:r>
              <a:rPr lang="zh-CN" altLang="zh-CN" sz="2400" b="1" dirty="0">
                <a:latin typeface="+mn-ea"/>
              </a:rPr>
              <a:t>恩我的发心被上天看见，感恩自己有福气可以接收到温暖和向上的力量。因为那粒种子，我认识了你们，</a:t>
            </a:r>
            <a:r>
              <a:rPr lang="en-US" altLang="zh-CN" sz="2400" b="1" dirty="0">
                <a:latin typeface="+mn-ea"/>
              </a:rPr>
              <a:t> </a:t>
            </a:r>
            <a:r>
              <a:rPr lang="zh-CN" altLang="zh-CN" sz="2400" b="1" dirty="0">
                <a:latin typeface="+mn-ea"/>
              </a:rPr>
              <a:t>也希望自己成为那束微弱的光，更希望以后的我也有力量帮助那些像我一样曾经迷茫的人····。</a:t>
            </a: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/>
            </a:r>
            <a:br>
              <a:rPr lang="zh-CN" altLang="en-US" sz="2400" b="1" dirty="0">
                <a:latin typeface="+mn-ea"/>
              </a:rPr>
            </a:br>
            <a:endParaRPr lang="zh-CN" altLang="en-US" sz="2400" b="1" dirty="0">
              <a:latin typeface="+mn-ea"/>
            </a:endParaRPr>
          </a:p>
        </p:txBody>
      </p:sp>
      <p:pic>
        <p:nvPicPr>
          <p:cNvPr id="4" name="图片 3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4067" y="0"/>
            <a:ext cx="1181528" cy="1825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5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10522424" y="5033561"/>
            <a:ext cx="1595510" cy="1824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312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n-ea"/>
                <a:ea typeface="+mn-ea"/>
              </a:rPr>
              <a:t>行  动 </a:t>
            </a:r>
            <a:r>
              <a:rPr lang="zh-CN" altLang="en-US" sz="3600" b="1" dirty="0" smtClean="0">
                <a:latin typeface="+mn-ea"/>
                <a:ea typeface="+mn-ea"/>
              </a:rPr>
              <a:t>（怎么做？）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latin typeface="+mn-ea"/>
              </a:rPr>
              <a:t>一、净进岚亭智</a:t>
            </a:r>
            <a:r>
              <a:rPr lang="zh-CN" altLang="en-US" sz="2000" b="1" dirty="0">
                <a:latin typeface="+mn-ea"/>
              </a:rPr>
              <a:t>慧栈活动计</a:t>
            </a:r>
            <a:r>
              <a:rPr lang="zh-CN" altLang="en-US" sz="2000" b="1" dirty="0" smtClean="0">
                <a:latin typeface="+mn-ea"/>
              </a:rPr>
              <a:t>划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 </a:t>
            </a:r>
            <a:r>
              <a:rPr lang="zh-CN" altLang="en-US" sz="2000" b="1" dirty="0" smtClean="0">
                <a:latin typeface="+mn-ea"/>
              </a:rPr>
              <a:t>活</a:t>
            </a:r>
            <a:r>
              <a:rPr lang="zh-CN" altLang="en-US" sz="2000" b="1" dirty="0">
                <a:latin typeface="+mn-ea"/>
              </a:rPr>
              <a:t>动计</a:t>
            </a:r>
            <a:r>
              <a:rPr lang="zh-CN" altLang="en-US" sz="2000" b="1" dirty="0" smtClean="0">
                <a:latin typeface="+mn-ea"/>
              </a:rPr>
              <a:t>划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en-US" sz="2000" b="1" dirty="0" smtClean="0">
                <a:latin typeface="+mn-ea"/>
              </a:rPr>
              <a:t>每</a:t>
            </a:r>
            <a:r>
              <a:rPr lang="zh-CN" altLang="en-US" sz="2000" b="1" dirty="0">
                <a:latin typeface="+mn-ea"/>
              </a:rPr>
              <a:t>月至少 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次抄经活</a:t>
            </a:r>
            <a:r>
              <a:rPr lang="zh-CN" altLang="en-US" sz="2000" b="1" dirty="0" smtClean="0">
                <a:latin typeface="+mn-ea"/>
              </a:rPr>
              <a:t>动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</a:t>
            </a:r>
            <a:r>
              <a:rPr lang="zh-CN" altLang="en-US" sz="2000" b="1" dirty="0" smtClean="0">
                <a:latin typeface="+mn-ea"/>
              </a:rPr>
              <a:t>活动内容：</a:t>
            </a:r>
            <a:r>
              <a:rPr lang="zh-CN" altLang="en-US" sz="2000" b="1" dirty="0">
                <a:latin typeface="+mn-ea"/>
              </a:rPr>
              <a:t>冥想静心抄</a:t>
            </a:r>
            <a:r>
              <a:rPr lang="zh-CN" altLang="en-US" sz="2000" b="1" dirty="0" smtClean="0">
                <a:latin typeface="+mn-ea"/>
              </a:rPr>
              <a:t>经</a:t>
            </a:r>
            <a:r>
              <a:rPr lang="en-US" altLang="zh-CN" sz="2000" b="1" dirty="0" smtClean="0">
                <a:latin typeface="+mn-ea"/>
              </a:rPr>
              <a:t>/</a:t>
            </a:r>
            <a:r>
              <a:rPr lang="zh-CN" altLang="en-US" sz="2000" b="1" dirty="0" smtClean="0">
                <a:latin typeface="+mn-ea"/>
              </a:rPr>
              <a:t>止语茶会与抄经相结合</a:t>
            </a:r>
            <a:r>
              <a:rPr lang="en-US" altLang="zh-CN" sz="2000" b="1" dirty="0" smtClean="0">
                <a:latin typeface="+mn-ea"/>
              </a:rPr>
              <a:t>/</a:t>
            </a:r>
            <a:r>
              <a:rPr lang="zh-CN" altLang="en-US" sz="2000" b="1" dirty="0" smtClean="0">
                <a:latin typeface="+mn-ea"/>
              </a:rPr>
              <a:t>读书会与抄经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</a:t>
            </a:r>
            <a:r>
              <a:rPr lang="zh-CN" altLang="en-US" sz="2000" b="1" dirty="0" smtClean="0">
                <a:latin typeface="+mn-ea"/>
              </a:rPr>
              <a:t>活动形</a:t>
            </a:r>
            <a:r>
              <a:rPr lang="zh-CN" altLang="en-US" sz="2000" b="1" dirty="0">
                <a:latin typeface="+mn-ea"/>
              </a:rPr>
              <a:t>式：公益沙</a:t>
            </a:r>
            <a:r>
              <a:rPr lang="zh-CN" altLang="en-US" sz="2000" b="1" dirty="0" smtClean="0">
                <a:latin typeface="+mn-ea"/>
              </a:rPr>
              <a:t>龙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</a:t>
            </a:r>
            <a:r>
              <a:rPr lang="zh-CN" altLang="en-US" sz="2000" b="1" dirty="0" smtClean="0">
                <a:latin typeface="+mn-ea"/>
              </a:rPr>
              <a:t>常</a:t>
            </a:r>
            <a:r>
              <a:rPr lang="zh-CN" altLang="en-US" sz="2000" b="1" dirty="0">
                <a:latin typeface="+mn-ea"/>
              </a:rPr>
              <a:t>规时间安排：预计每月</a:t>
            </a:r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场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</a:t>
            </a:r>
            <a:r>
              <a:rPr lang="zh-CN" altLang="en-US" sz="2000" b="1" dirty="0" smtClean="0">
                <a:latin typeface="+mn-ea"/>
              </a:rPr>
              <a:t>活</a:t>
            </a:r>
            <a:r>
              <a:rPr lang="zh-CN" altLang="en-US" sz="2000" b="1" dirty="0">
                <a:latin typeface="+mn-ea"/>
              </a:rPr>
              <a:t>动</a:t>
            </a:r>
            <a:r>
              <a:rPr lang="zh-CN" altLang="en-US" sz="2000" b="1" dirty="0" smtClean="0">
                <a:latin typeface="+mn-ea"/>
              </a:rPr>
              <a:t>人</a:t>
            </a:r>
            <a:r>
              <a:rPr lang="zh-CN" altLang="en-US" sz="2000" b="1" dirty="0">
                <a:latin typeface="+mn-ea"/>
              </a:rPr>
              <a:t>数</a:t>
            </a:r>
            <a:r>
              <a:rPr lang="zh-CN" altLang="en-US" sz="2000" b="1" dirty="0" smtClean="0">
                <a:latin typeface="+mn-ea"/>
              </a:rPr>
              <a:t>：</a:t>
            </a:r>
            <a:r>
              <a:rPr lang="en-US" altLang="zh-CN" sz="2000" b="1" dirty="0" smtClean="0">
                <a:latin typeface="+mn-ea"/>
              </a:rPr>
              <a:t>3-20</a:t>
            </a:r>
            <a:r>
              <a:rPr lang="zh-CN" altLang="en-US" sz="2000" b="1" dirty="0" smtClean="0">
                <a:latin typeface="+mn-ea"/>
              </a:rPr>
              <a:t>人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+mn-ea"/>
              </a:rPr>
              <a:t/>
            </a:r>
            <a:br>
              <a:rPr lang="zh-CN" altLang="en-US" sz="2000" b="1" dirty="0">
                <a:latin typeface="+mn-ea"/>
              </a:rPr>
            </a:br>
            <a:r>
              <a:rPr lang="en-US" altLang="zh-CN" sz="2000" b="1" dirty="0" smtClean="0">
                <a:latin typeface="+mn-ea"/>
              </a:rPr>
              <a:t>•  </a:t>
            </a:r>
            <a:r>
              <a:rPr lang="zh-CN" altLang="en-US" sz="2000" b="1" dirty="0" smtClean="0">
                <a:latin typeface="+mn-ea"/>
              </a:rPr>
              <a:t>活</a:t>
            </a:r>
            <a:r>
              <a:rPr lang="zh-CN" altLang="en-US" sz="2000" b="1" dirty="0">
                <a:latin typeface="+mn-ea"/>
              </a:rPr>
              <a:t>动发布：茶友微信交流群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视频号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群互动小程序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公</a:t>
            </a:r>
            <a:r>
              <a:rPr lang="zh-CN" altLang="en-US" sz="2000" b="1" dirty="0" smtClean="0">
                <a:latin typeface="+mn-ea"/>
              </a:rPr>
              <a:t>司公</a:t>
            </a:r>
            <a:r>
              <a:rPr lang="zh-CN" altLang="en-US" sz="2000" b="1" dirty="0">
                <a:latin typeface="+mn-ea"/>
              </a:rPr>
              <a:t>众号</a:t>
            </a:r>
            <a:endParaRPr lang="en-US" altLang="zh-CN" sz="2000" b="1" dirty="0" smtClean="0">
              <a:latin typeface="+mn-ea"/>
            </a:endParaRPr>
          </a:p>
          <a:p>
            <a:pPr marL="0" indent="0">
              <a:buNone/>
            </a:pPr>
            <a:endParaRPr lang="zh-CN" altLang="en-US" sz="2000" b="1" dirty="0">
              <a:latin typeface="+mn-ea"/>
            </a:endParaRPr>
          </a:p>
        </p:txBody>
      </p:sp>
      <p:pic>
        <p:nvPicPr>
          <p:cNvPr id="4" name="图片 3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1240233" y="-259597"/>
            <a:ext cx="1509200" cy="1950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5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10522424" y="5033561"/>
            <a:ext cx="1595510" cy="1824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979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latin typeface="+mn-ea"/>
                <a:ea typeface="+mn-ea"/>
              </a:rPr>
              <a:t>活 动 具 体 流 程</a:t>
            </a:r>
            <a:r>
              <a:rPr lang="zh-CN" altLang="en-US" sz="4000" b="1" dirty="0">
                <a:latin typeface="+mn-ea"/>
                <a:ea typeface="+mn-ea"/>
              </a:rPr>
              <a:t>（</a:t>
            </a:r>
            <a:r>
              <a:rPr lang="zh-CN" altLang="en-US" sz="4000" b="1" dirty="0" smtClean="0">
                <a:latin typeface="+mn-ea"/>
                <a:ea typeface="+mn-ea"/>
              </a:rPr>
              <a:t>抄 心 经</a:t>
            </a:r>
            <a:r>
              <a:rPr lang="zh-CN" altLang="en-US" sz="4000" b="1" dirty="0">
                <a:latin typeface="+mn-ea"/>
                <a:ea typeface="+mn-ea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/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沐</a:t>
            </a:r>
            <a:r>
              <a:rPr lang="zh-CN" altLang="en-US" b="1" dirty="0"/>
              <a:t>手焚香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介</a:t>
            </a:r>
            <a:r>
              <a:rPr lang="zh-CN" altLang="en-US" b="1" dirty="0"/>
              <a:t>绍必经之路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静</a:t>
            </a:r>
            <a:r>
              <a:rPr lang="zh-CN" altLang="en-US" b="1" dirty="0"/>
              <a:t>心</a:t>
            </a:r>
            <a:r>
              <a:rPr lang="en-US" altLang="zh-CN" b="1" dirty="0"/>
              <a:t>5 </a:t>
            </a:r>
            <a:r>
              <a:rPr lang="zh-CN" altLang="en-US" b="1" dirty="0"/>
              <a:t>分钟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诵</a:t>
            </a:r>
            <a:r>
              <a:rPr lang="zh-CN" altLang="en-US" b="1" dirty="0"/>
              <a:t>开经偈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抄</a:t>
            </a:r>
            <a:r>
              <a:rPr lang="zh-CN" altLang="en-US" b="1" dirty="0"/>
              <a:t>经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诵</a:t>
            </a:r>
            <a:r>
              <a:rPr lang="zh-CN" altLang="en-US" b="1" dirty="0"/>
              <a:t>经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回</a:t>
            </a:r>
            <a:r>
              <a:rPr lang="zh-CN" altLang="en-US" b="1" dirty="0"/>
              <a:t>向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交</a:t>
            </a:r>
            <a:r>
              <a:rPr lang="zh-CN" altLang="en-US" b="1" dirty="0"/>
              <a:t>流分享</a:t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活</a:t>
            </a:r>
            <a:r>
              <a:rPr lang="zh-CN" altLang="en-US" b="1" dirty="0"/>
              <a:t>动总</a:t>
            </a:r>
            <a:r>
              <a:rPr lang="zh-CN" altLang="en-US" b="1" dirty="0" smtClean="0"/>
              <a:t>结</a:t>
            </a:r>
            <a:r>
              <a:rPr lang="zh-CN" altLang="en-US" b="1" dirty="0"/>
              <a:t/>
            </a:r>
            <a:br>
              <a:rPr lang="zh-CN" altLang="en-US" b="1" dirty="0"/>
            </a:br>
            <a:r>
              <a:rPr lang="en-US" altLang="zh-CN" b="1" dirty="0" smtClean="0"/>
              <a:t>•  </a:t>
            </a:r>
            <a:r>
              <a:rPr lang="zh-CN" altLang="en-US" b="1" dirty="0" smtClean="0"/>
              <a:t>合</a:t>
            </a:r>
            <a:r>
              <a:rPr lang="zh-CN" altLang="en-US" b="1" dirty="0"/>
              <a:t>影留念</a:t>
            </a:r>
          </a:p>
        </p:txBody>
      </p:sp>
      <p:pic>
        <p:nvPicPr>
          <p:cNvPr id="4" name="图片 3" descr="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5125" t="35307"/>
          <a:stretch>
            <a:fillRect/>
          </a:stretch>
        </p:blipFill>
        <p:spPr>
          <a:xfrm>
            <a:off x="7042245" y="1054036"/>
            <a:ext cx="5075689" cy="580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茶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2215456" cy="24720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781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n-ea"/>
                <a:ea typeface="+mn-ea"/>
              </a:rPr>
              <a:t>总 结</a:t>
            </a:r>
            <a:endParaRPr lang="zh-CN" altLang="en-US" sz="6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0186"/>
            <a:ext cx="10515600" cy="5404514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sz="3200" b="1" dirty="0" smtClean="0"/>
              <a:t>期望结果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2600" b="1" dirty="0" smtClean="0"/>
              <a:t>希</a:t>
            </a:r>
            <a:r>
              <a:rPr lang="zh-CN" altLang="en-US" sz="2600" b="1" dirty="0"/>
              <a:t>望自己不忘初心</a:t>
            </a:r>
            <a:r>
              <a:rPr lang="zh-CN" altLang="en-US" sz="2600" b="1" dirty="0" smtClean="0"/>
              <a:t>，</a:t>
            </a:r>
            <a:r>
              <a:rPr lang="zh-CN" altLang="en-US" sz="2600" b="1" dirty="0"/>
              <a:t>坚</a:t>
            </a:r>
            <a:r>
              <a:rPr lang="zh-CN" altLang="en-US" sz="2600" b="1" dirty="0" smtClean="0"/>
              <a:t>持抄经滋养自己，温暖他人，希</a:t>
            </a:r>
            <a:r>
              <a:rPr lang="zh-CN" altLang="en-US" sz="2600" b="1" dirty="0"/>
              <a:t>望带动更多的人走出困扰</a:t>
            </a:r>
            <a:r>
              <a:rPr lang="zh-CN" altLang="en-US" sz="2600" b="1" dirty="0" smtClean="0"/>
              <a:t>，希望每</a:t>
            </a:r>
            <a:r>
              <a:rPr lang="zh-CN" altLang="en-US" sz="2600" b="1" dirty="0"/>
              <a:t>个来抄过必经的同</a:t>
            </a:r>
            <a:r>
              <a:rPr lang="zh-CN" altLang="en-US" sz="2600" b="1" dirty="0" smtClean="0"/>
              <a:t>学可</a:t>
            </a:r>
            <a:r>
              <a:rPr lang="zh-CN" altLang="en-US" sz="2600" b="1" dirty="0"/>
              <a:t>以感到安心，放</a:t>
            </a:r>
            <a:r>
              <a:rPr lang="zh-CN" altLang="en-US" sz="2600" b="1" dirty="0" smtClean="0"/>
              <a:t>松，并有所收获。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altLang="zh-CN" dirty="0"/>
          </a:p>
          <a:p>
            <a:pPr marL="0" indent="0">
              <a:buNone/>
            </a:pPr>
            <a:r>
              <a:rPr lang="en-US" altLang="zh-CN" sz="3200" dirty="0" smtClean="0"/>
              <a:t>•  </a:t>
            </a:r>
            <a:r>
              <a:rPr lang="zh-CN" altLang="en-US" sz="3200" b="1" dirty="0" smtClean="0"/>
              <a:t>应对策略：</a:t>
            </a:r>
            <a:r>
              <a:rPr lang="zh-CN" altLang="en-US" sz="2600" dirty="0"/>
              <a:t/>
            </a:r>
            <a:br>
              <a:rPr lang="zh-CN" altLang="en-US" sz="2600" dirty="0"/>
            </a:br>
            <a:r>
              <a:rPr lang="en-US" altLang="zh-CN" sz="2600" b="1" dirty="0"/>
              <a:t>1.</a:t>
            </a:r>
            <a:r>
              <a:rPr lang="zh-CN" altLang="en-US" sz="2600" b="1" dirty="0"/>
              <a:t>时间与其他活动沖突：提前通知，前后一周内调整；</a:t>
            </a:r>
            <a:br>
              <a:rPr lang="zh-CN" altLang="en-US" sz="2600" b="1" dirty="0"/>
            </a:br>
            <a:r>
              <a:rPr lang="en-US" altLang="zh-CN" sz="2600" b="1" dirty="0"/>
              <a:t>2. </a:t>
            </a:r>
            <a:r>
              <a:rPr lang="zh-CN" altLang="en-US" sz="2600" b="1" dirty="0"/>
              <a:t>参与人数</a:t>
            </a:r>
            <a:r>
              <a:rPr lang="zh-CN" altLang="en-US" sz="2600" b="1" dirty="0" smtClean="0"/>
              <a:t>不多：</a:t>
            </a:r>
            <a:r>
              <a:rPr lang="zh-CN" altLang="en-US" sz="2600" b="1" dirty="0"/>
              <a:t>那也照常进</a:t>
            </a:r>
            <a:r>
              <a:rPr lang="zh-CN" altLang="en-US" sz="2600" b="1" dirty="0" smtClean="0"/>
              <a:t>行</a:t>
            </a:r>
            <a:r>
              <a:rPr lang="zh-CN" altLang="en-US" sz="2600" b="1" dirty="0"/>
              <a:t>。</a:t>
            </a:r>
            <a:br>
              <a:rPr lang="zh-CN" altLang="en-US" sz="2600" b="1" dirty="0"/>
            </a:br>
            <a:r>
              <a:rPr lang="en-US" altLang="zh-CN" sz="2600" b="1" dirty="0"/>
              <a:t>3.</a:t>
            </a:r>
            <a:r>
              <a:rPr lang="zh-CN" altLang="en-US" sz="2600" b="1" dirty="0"/>
              <a:t>参与</a:t>
            </a:r>
            <a:r>
              <a:rPr lang="zh-CN" altLang="en-US" sz="2600" b="1" dirty="0" smtClean="0"/>
              <a:t>人方</a:t>
            </a:r>
            <a:r>
              <a:rPr lang="zh-CN" altLang="en-US" sz="2600" b="1" dirty="0"/>
              <a:t>恭敬心</a:t>
            </a:r>
            <a:r>
              <a:rPr lang="zh-CN" altLang="en-US" sz="2600" b="1" dirty="0" smtClean="0"/>
              <a:t>：用</a:t>
            </a:r>
            <a:r>
              <a:rPr lang="zh-CN" altLang="en-US" sz="2600" b="1" dirty="0"/>
              <a:t>小故事或者视频引导出 恭敬心的好处，使其发自内心的恭敬。 </a:t>
            </a:r>
          </a:p>
        </p:txBody>
      </p:sp>
      <p:pic>
        <p:nvPicPr>
          <p:cNvPr id="4" name="图片 3" descr="茶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9182" y="0"/>
            <a:ext cx="1241947" cy="202655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9" h="9423">
                <a:moveTo>
                  <a:pt x="30" y="0"/>
                </a:moveTo>
                <a:lnTo>
                  <a:pt x="5299" y="0"/>
                </a:lnTo>
                <a:lnTo>
                  <a:pt x="5299" y="9423"/>
                </a:lnTo>
                <a:lnTo>
                  <a:pt x="0" y="9423"/>
                </a:lnTo>
                <a:lnTo>
                  <a:pt x="0" y="7664"/>
                </a:lnTo>
                <a:lnTo>
                  <a:pt x="4" y="7663"/>
                </a:lnTo>
                <a:cubicBezTo>
                  <a:pt x="36" y="7660"/>
                  <a:pt x="53" y="7656"/>
                  <a:pt x="86" y="7649"/>
                </a:cubicBezTo>
                <a:cubicBezTo>
                  <a:pt x="130" y="7639"/>
                  <a:pt x="147" y="7632"/>
                  <a:pt x="188" y="7615"/>
                </a:cubicBezTo>
                <a:cubicBezTo>
                  <a:pt x="229" y="7598"/>
                  <a:pt x="249" y="7591"/>
                  <a:pt x="290" y="7564"/>
                </a:cubicBezTo>
                <a:cubicBezTo>
                  <a:pt x="331" y="7537"/>
                  <a:pt x="348" y="7524"/>
                  <a:pt x="392" y="7480"/>
                </a:cubicBezTo>
                <a:cubicBezTo>
                  <a:pt x="436" y="7436"/>
                  <a:pt x="467" y="7388"/>
                  <a:pt x="511" y="7344"/>
                </a:cubicBezTo>
                <a:cubicBezTo>
                  <a:pt x="555" y="7300"/>
                  <a:pt x="579" y="7296"/>
                  <a:pt x="613" y="7259"/>
                </a:cubicBezTo>
                <a:cubicBezTo>
                  <a:pt x="647" y="7222"/>
                  <a:pt x="643" y="7201"/>
                  <a:pt x="680" y="7157"/>
                </a:cubicBezTo>
                <a:cubicBezTo>
                  <a:pt x="717" y="7113"/>
                  <a:pt x="758" y="7082"/>
                  <a:pt x="799" y="7038"/>
                </a:cubicBezTo>
                <a:cubicBezTo>
                  <a:pt x="840" y="6994"/>
                  <a:pt x="836" y="6980"/>
                  <a:pt x="884" y="6936"/>
                </a:cubicBezTo>
                <a:cubicBezTo>
                  <a:pt x="932" y="6892"/>
                  <a:pt x="993" y="6862"/>
                  <a:pt x="1037" y="6818"/>
                </a:cubicBezTo>
                <a:cubicBezTo>
                  <a:pt x="1081" y="6774"/>
                  <a:pt x="1074" y="6767"/>
                  <a:pt x="1105" y="6716"/>
                </a:cubicBezTo>
                <a:cubicBezTo>
                  <a:pt x="1136" y="6665"/>
                  <a:pt x="1159" y="6617"/>
                  <a:pt x="1190" y="6563"/>
                </a:cubicBezTo>
                <a:cubicBezTo>
                  <a:pt x="1221" y="6509"/>
                  <a:pt x="1231" y="6492"/>
                  <a:pt x="1259" y="6444"/>
                </a:cubicBezTo>
                <a:cubicBezTo>
                  <a:pt x="1286" y="6396"/>
                  <a:pt x="1300" y="6376"/>
                  <a:pt x="1327" y="6325"/>
                </a:cubicBezTo>
                <a:cubicBezTo>
                  <a:pt x="1354" y="6274"/>
                  <a:pt x="1370" y="6236"/>
                  <a:pt x="1394" y="6189"/>
                </a:cubicBezTo>
                <a:cubicBezTo>
                  <a:pt x="1418" y="6142"/>
                  <a:pt x="1428" y="6129"/>
                  <a:pt x="1445" y="6088"/>
                </a:cubicBezTo>
                <a:cubicBezTo>
                  <a:pt x="1462" y="6047"/>
                  <a:pt x="1465" y="6030"/>
                  <a:pt x="1479" y="5986"/>
                </a:cubicBezTo>
                <a:cubicBezTo>
                  <a:pt x="1493" y="5942"/>
                  <a:pt x="1506" y="5911"/>
                  <a:pt x="1513" y="5867"/>
                </a:cubicBezTo>
                <a:cubicBezTo>
                  <a:pt x="1520" y="5823"/>
                  <a:pt x="1513" y="5809"/>
                  <a:pt x="1513" y="5765"/>
                </a:cubicBezTo>
                <a:cubicBezTo>
                  <a:pt x="1513" y="5721"/>
                  <a:pt x="1513" y="5690"/>
                  <a:pt x="1513" y="5646"/>
                </a:cubicBezTo>
                <a:cubicBezTo>
                  <a:pt x="1513" y="5602"/>
                  <a:pt x="1513" y="5591"/>
                  <a:pt x="1513" y="5544"/>
                </a:cubicBezTo>
                <a:cubicBezTo>
                  <a:pt x="1513" y="5497"/>
                  <a:pt x="1513" y="5467"/>
                  <a:pt x="1513" y="5409"/>
                </a:cubicBezTo>
                <a:cubicBezTo>
                  <a:pt x="1513" y="5351"/>
                  <a:pt x="1527" y="5307"/>
                  <a:pt x="1513" y="5256"/>
                </a:cubicBezTo>
                <a:cubicBezTo>
                  <a:pt x="1499" y="5205"/>
                  <a:pt x="1459" y="5202"/>
                  <a:pt x="1445" y="5154"/>
                </a:cubicBezTo>
                <a:cubicBezTo>
                  <a:pt x="1431" y="5106"/>
                  <a:pt x="1445" y="5076"/>
                  <a:pt x="1445" y="5018"/>
                </a:cubicBezTo>
                <a:cubicBezTo>
                  <a:pt x="1445" y="4960"/>
                  <a:pt x="1448" y="4923"/>
                  <a:pt x="1445" y="4865"/>
                </a:cubicBezTo>
                <a:cubicBezTo>
                  <a:pt x="1442" y="4807"/>
                  <a:pt x="1442" y="4780"/>
                  <a:pt x="1428" y="4729"/>
                </a:cubicBezTo>
                <a:cubicBezTo>
                  <a:pt x="1414" y="4678"/>
                  <a:pt x="1401" y="4658"/>
                  <a:pt x="1377" y="4611"/>
                </a:cubicBezTo>
                <a:cubicBezTo>
                  <a:pt x="1353" y="4564"/>
                  <a:pt x="1340" y="4540"/>
                  <a:pt x="1310" y="4492"/>
                </a:cubicBezTo>
                <a:cubicBezTo>
                  <a:pt x="1280" y="4444"/>
                  <a:pt x="1256" y="4421"/>
                  <a:pt x="1224" y="4373"/>
                </a:cubicBezTo>
                <a:cubicBezTo>
                  <a:pt x="1193" y="4325"/>
                  <a:pt x="1187" y="4305"/>
                  <a:pt x="1156" y="4254"/>
                </a:cubicBezTo>
                <a:cubicBezTo>
                  <a:pt x="1125" y="4203"/>
                  <a:pt x="1098" y="4169"/>
                  <a:pt x="1071" y="4118"/>
                </a:cubicBezTo>
                <a:cubicBezTo>
                  <a:pt x="1044" y="4067"/>
                  <a:pt x="1044" y="4044"/>
                  <a:pt x="1020" y="4000"/>
                </a:cubicBezTo>
                <a:cubicBezTo>
                  <a:pt x="996" y="3956"/>
                  <a:pt x="972" y="3942"/>
                  <a:pt x="952" y="3898"/>
                </a:cubicBezTo>
                <a:cubicBezTo>
                  <a:pt x="932" y="3854"/>
                  <a:pt x="925" y="3827"/>
                  <a:pt x="918" y="3779"/>
                </a:cubicBezTo>
                <a:cubicBezTo>
                  <a:pt x="911" y="3731"/>
                  <a:pt x="918" y="3711"/>
                  <a:pt x="918" y="3660"/>
                </a:cubicBezTo>
                <a:cubicBezTo>
                  <a:pt x="918" y="3609"/>
                  <a:pt x="918" y="3575"/>
                  <a:pt x="918" y="3524"/>
                </a:cubicBezTo>
                <a:cubicBezTo>
                  <a:pt x="918" y="3473"/>
                  <a:pt x="911" y="3456"/>
                  <a:pt x="918" y="3405"/>
                </a:cubicBezTo>
                <a:cubicBezTo>
                  <a:pt x="925" y="3354"/>
                  <a:pt x="935" y="3317"/>
                  <a:pt x="952" y="3270"/>
                </a:cubicBezTo>
                <a:cubicBezTo>
                  <a:pt x="969" y="3223"/>
                  <a:pt x="979" y="3212"/>
                  <a:pt x="1003" y="3168"/>
                </a:cubicBezTo>
                <a:cubicBezTo>
                  <a:pt x="1027" y="3124"/>
                  <a:pt x="1047" y="3100"/>
                  <a:pt x="1071" y="3049"/>
                </a:cubicBezTo>
                <a:cubicBezTo>
                  <a:pt x="1095" y="2998"/>
                  <a:pt x="1098" y="2967"/>
                  <a:pt x="1122" y="2913"/>
                </a:cubicBezTo>
                <a:cubicBezTo>
                  <a:pt x="1146" y="2859"/>
                  <a:pt x="1159" y="2825"/>
                  <a:pt x="1190" y="2777"/>
                </a:cubicBezTo>
                <a:cubicBezTo>
                  <a:pt x="1221" y="2729"/>
                  <a:pt x="1244" y="2716"/>
                  <a:pt x="1276" y="2675"/>
                </a:cubicBezTo>
                <a:cubicBezTo>
                  <a:pt x="1307" y="2634"/>
                  <a:pt x="1320" y="2621"/>
                  <a:pt x="1344" y="2574"/>
                </a:cubicBezTo>
                <a:cubicBezTo>
                  <a:pt x="1368" y="2527"/>
                  <a:pt x="1370" y="2486"/>
                  <a:pt x="1394" y="2438"/>
                </a:cubicBezTo>
                <a:cubicBezTo>
                  <a:pt x="1418" y="2390"/>
                  <a:pt x="1431" y="2384"/>
                  <a:pt x="1462" y="2336"/>
                </a:cubicBezTo>
                <a:cubicBezTo>
                  <a:pt x="1493" y="2288"/>
                  <a:pt x="1523" y="2251"/>
                  <a:pt x="1547" y="2200"/>
                </a:cubicBezTo>
                <a:cubicBezTo>
                  <a:pt x="1571" y="2149"/>
                  <a:pt x="1564" y="2129"/>
                  <a:pt x="1581" y="2081"/>
                </a:cubicBezTo>
                <a:cubicBezTo>
                  <a:pt x="1598" y="2033"/>
                  <a:pt x="1622" y="2006"/>
                  <a:pt x="1632" y="1962"/>
                </a:cubicBezTo>
                <a:cubicBezTo>
                  <a:pt x="1642" y="1918"/>
                  <a:pt x="1632" y="1902"/>
                  <a:pt x="1632" y="1861"/>
                </a:cubicBezTo>
                <a:cubicBezTo>
                  <a:pt x="1632" y="1820"/>
                  <a:pt x="1632" y="1810"/>
                  <a:pt x="1632" y="1759"/>
                </a:cubicBezTo>
                <a:cubicBezTo>
                  <a:pt x="1632" y="1708"/>
                  <a:pt x="1632" y="1657"/>
                  <a:pt x="1632" y="1606"/>
                </a:cubicBezTo>
                <a:cubicBezTo>
                  <a:pt x="1632" y="1555"/>
                  <a:pt x="1632" y="1545"/>
                  <a:pt x="1632" y="1504"/>
                </a:cubicBezTo>
                <a:cubicBezTo>
                  <a:pt x="1632" y="1463"/>
                  <a:pt x="1635" y="1443"/>
                  <a:pt x="1632" y="1402"/>
                </a:cubicBezTo>
                <a:cubicBezTo>
                  <a:pt x="1629" y="1361"/>
                  <a:pt x="1632" y="1344"/>
                  <a:pt x="1615" y="1300"/>
                </a:cubicBezTo>
                <a:cubicBezTo>
                  <a:pt x="1598" y="1256"/>
                  <a:pt x="1578" y="1228"/>
                  <a:pt x="1547" y="1180"/>
                </a:cubicBezTo>
                <a:cubicBezTo>
                  <a:pt x="1516" y="1133"/>
                  <a:pt x="1499" y="1103"/>
                  <a:pt x="1462" y="1062"/>
                </a:cubicBezTo>
                <a:cubicBezTo>
                  <a:pt x="1425" y="1021"/>
                  <a:pt x="1402" y="1014"/>
                  <a:pt x="1361" y="977"/>
                </a:cubicBezTo>
                <a:cubicBezTo>
                  <a:pt x="1320" y="940"/>
                  <a:pt x="1300" y="909"/>
                  <a:pt x="1259" y="875"/>
                </a:cubicBezTo>
                <a:cubicBezTo>
                  <a:pt x="1217" y="841"/>
                  <a:pt x="1200" y="827"/>
                  <a:pt x="1156" y="807"/>
                </a:cubicBezTo>
                <a:cubicBezTo>
                  <a:pt x="1112" y="787"/>
                  <a:pt x="1088" y="800"/>
                  <a:pt x="1037" y="773"/>
                </a:cubicBezTo>
                <a:cubicBezTo>
                  <a:pt x="986" y="746"/>
                  <a:pt x="949" y="702"/>
                  <a:pt x="901" y="671"/>
                </a:cubicBezTo>
                <a:cubicBezTo>
                  <a:pt x="853" y="640"/>
                  <a:pt x="843" y="657"/>
                  <a:pt x="799" y="620"/>
                </a:cubicBezTo>
                <a:cubicBezTo>
                  <a:pt x="755" y="583"/>
                  <a:pt x="727" y="518"/>
                  <a:pt x="680" y="484"/>
                </a:cubicBezTo>
                <a:cubicBezTo>
                  <a:pt x="633" y="450"/>
                  <a:pt x="606" y="470"/>
                  <a:pt x="562" y="450"/>
                </a:cubicBezTo>
                <a:cubicBezTo>
                  <a:pt x="518" y="430"/>
                  <a:pt x="504" y="410"/>
                  <a:pt x="460" y="383"/>
                </a:cubicBezTo>
                <a:cubicBezTo>
                  <a:pt x="416" y="356"/>
                  <a:pt x="389" y="349"/>
                  <a:pt x="341" y="315"/>
                </a:cubicBezTo>
                <a:cubicBezTo>
                  <a:pt x="293" y="281"/>
                  <a:pt x="276" y="264"/>
                  <a:pt x="222" y="213"/>
                </a:cubicBezTo>
                <a:cubicBezTo>
                  <a:pt x="168" y="162"/>
                  <a:pt x="113" y="111"/>
                  <a:pt x="69" y="60"/>
                </a:cubicBezTo>
                <a:cubicBezTo>
                  <a:pt x="50" y="38"/>
                  <a:pt x="40" y="20"/>
                  <a:pt x="32" y="5"/>
                </a:cubicBezTo>
                <a:lnTo>
                  <a:pt x="30" y="0"/>
                </a:lnTo>
                <a:close/>
              </a:path>
            </a:pathLst>
          </a:custGeom>
        </p:spPr>
      </p:pic>
      <p:pic>
        <p:nvPicPr>
          <p:cNvPr id="5" name="图片 4" descr="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5125" t="35307"/>
          <a:stretch>
            <a:fillRect/>
          </a:stretch>
        </p:blipFill>
        <p:spPr>
          <a:xfrm>
            <a:off x="10358651" y="5045974"/>
            <a:ext cx="1833349" cy="181202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9414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n-ea"/>
                <a:ea typeface="+mn-ea"/>
              </a:rPr>
              <a:t>必经之路 我们随时见</a:t>
            </a:r>
            <a:endParaRPr lang="zh-CN" altLang="en-US" sz="66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b="1" dirty="0" smtClean="0"/>
              <a:t>                                                                                      谢  谢</a:t>
            </a:r>
            <a:endParaRPr lang="en-US" altLang="zh-CN" sz="6600" b="1" dirty="0" smtClean="0"/>
          </a:p>
          <a:p>
            <a:pPr marL="0" indent="0" algn="ctr">
              <a:buNone/>
            </a:pPr>
            <a:endParaRPr lang="en-US" altLang="zh-CN" sz="6600" b="1" dirty="0"/>
          </a:p>
          <a:p>
            <a:pPr marL="0" indent="0" algn="ctr">
              <a:buNone/>
            </a:pPr>
            <a:r>
              <a:rPr lang="zh-CN" altLang="en-US" sz="3600" b="1" dirty="0" smtClean="0"/>
              <a:t>                                           叶 子</a:t>
            </a:r>
            <a:endParaRPr lang="zh-CN" altLang="en-US" sz="3600" b="1" dirty="0"/>
          </a:p>
          <a:p>
            <a:pPr marL="0" indent="0" algn="ctr">
              <a:buNone/>
            </a:pPr>
            <a:endParaRPr lang="en-US" altLang="zh-CN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13777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78,&quot;width&quot;:5140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981</Words>
  <Application>Microsoft Office PowerPoint</Application>
  <PresentationFormat>宽屏</PresentationFormat>
  <Paragraphs>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净 进 岚 亭 智 慧 栈</vt:lpstr>
      <vt:lpstr>                   目  录</vt:lpstr>
      <vt:lpstr>身 份 （我 是 谁 ）</vt:lpstr>
      <vt:lpstr>净 进 岚 亭 智 慧 栈</vt:lpstr>
      <vt:lpstr>初  心  （为 什 么 做 ？）</vt:lpstr>
      <vt:lpstr>行  动 （怎么做？）</vt:lpstr>
      <vt:lpstr>活 动 具 体 流 程（抄 心 经）</vt:lpstr>
      <vt:lpstr>总 结</vt:lpstr>
      <vt:lpstr>必经之路 我们随时见</vt:lpstr>
    </vt:vector>
  </TitlesOfParts>
  <Company>DoubleOX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净进岚亭智慧站</dc:title>
  <dc:creator>Dell</dc:creator>
  <cp:lastModifiedBy>Dell</cp:lastModifiedBy>
  <cp:revision>23</cp:revision>
  <dcterms:created xsi:type="dcterms:W3CDTF">2024-11-18T04:45:03Z</dcterms:created>
  <dcterms:modified xsi:type="dcterms:W3CDTF">2024-11-18T12:15:05Z</dcterms:modified>
</cp:coreProperties>
</file>