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2" autoAdjust="0"/>
    <p:restoredTop sz="94660"/>
  </p:normalViewPr>
  <p:slideViewPr>
    <p:cSldViewPr snapToGrid="0">
      <p:cViewPr varScale="1">
        <p:scale>
          <a:sx n="67" d="100"/>
          <a:sy n="67" d="100"/>
        </p:scale>
        <p:origin x="52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0943A1-E7EF-439D-873F-F72756F78FF4}" type="datetimeFigureOut">
              <a:rPr lang="zh-CN" altLang="en-US" smtClean="0"/>
              <a:t>2024/11/18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804CEF-4973-40A4-9522-F0E1C00314E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9564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04CEF-4973-40A4-9522-F0E1C00314EA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7747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全景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言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或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11/18/2024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E84A9D7-6746-6CA3-E481-B33819CE5B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/>
              <a:t>墨咖清茶智慧栈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9C68744-33E7-3DDF-4446-C0DA55D5C86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CN" altLang="en-US" sz="2800" dirty="0"/>
              <a:t>运营计划书</a:t>
            </a:r>
          </a:p>
        </p:txBody>
      </p:sp>
    </p:spTree>
    <p:extLst>
      <p:ext uri="{BB962C8B-B14F-4D97-AF65-F5344CB8AC3E}">
        <p14:creationId xmlns:p14="http://schemas.microsoft.com/office/powerpoint/2010/main" val="3343952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C4DE9B9-3F26-4006-5F61-57FDBA30A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dirty="0">
                <a:solidFill>
                  <a:schemeClr val="accent5"/>
                </a:solidFill>
              </a:rPr>
              <a:t>壹          </a:t>
            </a:r>
            <a:r>
              <a:rPr lang="zh-CN" altLang="en-US" dirty="0"/>
              <a:t>为什么要做智慧栈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0D9BCCD-0E29-300B-B1B6-728B5DCBDC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CN" altLang="en-US" dirty="0">
                <a:latin typeface="隶书" panose="02010509060101010101" pitchFamily="49" charset="-122"/>
                <a:ea typeface="隶书" panose="02010509060101010101" pitchFamily="49" charset="-122"/>
              </a:rPr>
              <a:t>一</a:t>
            </a:r>
            <a:r>
              <a:rPr lang="en-US" altLang="zh-CN" dirty="0">
                <a:latin typeface="隶书" panose="02010509060101010101" pitchFamily="49" charset="-122"/>
                <a:ea typeface="隶书" panose="02010509060101010101" pitchFamily="49" charset="-122"/>
              </a:rPr>
              <a:t>·</a:t>
            </a:r>
            <a:r>
              <a:rPr lang="zh-CN" altLang="en-US" dirty="0">
                <a:latin typeface="隶书" panose="02010509060101010101" pitchFamily="49" charset="-122"/>
                <a:ea typeface="隶书" panose="02010509060101010101" pitchFamily="49" charset="-122"/>
              </a:rPr>
              <a:t>从小到现在，我一直在学习的路上。有句话说：“腹有诗书气自华”随着时间的沉淀，越来越多的人问我是不是老师。朋友们也喜欢和我在一起，并且都能带给朋友们一些正能量的东西。也有些朋友说：“你学了那么多东西，应该走出来回馈社会。” 其实不是我小气，是我没有信心能去做好一些事。我是一个不喜欢社交的人，朋友们经常约我出去，我时常是拒绝的。现在之所以申请智慧栈，并非我已经很厉害了。而是我条件允许了。有时间，有地方来聚集朋友们过来。不管朋友们怎么想像我的目的性，但我的信念就是去做一束光，默默温暖有需要的朋友。</a:t>
            </a:r>
          </a:p>
        </p:txBody>
      </p:sp>
    </p:spTree>
    <p:extLst>
      <p:ext uri="{BB962C8B-B14F-4D97-AF65-F5344CB8AC3E}">
        <p14:creationId xmlns:p14="http://schemas.microsoft.com/office/powerpoint/2010/main" val="4231137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E37D9F0-CC12-B7E0-385F-4CF1ED66D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为什么要做智慧栈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769A090-41F9-AE33-D030-0F2EA74B46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>
                <a:latin typeface="隶书" panose="02010509060101010101" pitchFamily="49" charset="-122"/>
                <a:ea typeface="隶书" panose="02010509060101010101" pitchFamily="49" charset="-122"/>
              </a:rPr>
              <a:t>二</a:t>
            </a:r>
            <a:r>
              <a:rPr lang="en-US" altLang="zh-CN" dirty="0">
                <a:latin typeface="隶书" panose="02010509060101010101" pitchFamily="49" charset="-122"/>
                <a:ea typeface="隶书" panose="02010509060101010101" pitchFamily="49" charset="-122"/>
              </a:rPr>
              <a:t>·</a:t>
            </a:r>
            <a:r>
              <a:rPr lang="zh-CN" altLang="en-US" dirty="0">
                <a:latin typeface="隶书" panose="02010509060101010101" pitchFamily="49" charset="-122"/>
                <a:ea typeface="隶书" panose="02010509060101010101" pitchFamily="49" charset="-122"/>
              </a:rPr>
              <a:t>接触到智慧栈，让我感受到智慧栈的爱心。免费领取经卷，免费抄经。这种有大爱的组织，让我感受到温暖。</a:t>
            </a:r>
            <a:endParaRPr lang="en-US" altLang="zh-CN" dirty="0"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marL="0" indent="0">
              <a:buNone/>
            </a:pPr>
            <a:r>
              <a:rPr lang="zh-CN" altLang="en-US" dirty="0">
                <a:latin typeface="隶书" panose="02010509060101010101" pitchFamily="49" charset="-122"/>
                <a:ea typeface="隶书" panose="02010509060101010101" pitchFamily="49" charset="-122"/>
              </a:rPr>
              <a:t>我也陆续参加过几次抄经活动。并且自已组织过两次抄经活动。发现自已没有功利心。我开的是一间小咖啡店。免费为来店抄经的朋友提供茶水和水果点心。就算她们都没有一个人消费，也不影响我组织活动的初心。所以，我坚信我能做好这项活动。</a:t>
            </a:r>
            <a:endParaRPr lang="en-US" altLang="zh-CN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06594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FA2D67D-73DD-3E55-45DB-21B80B8F3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dirty="0">
                <a:solidFill>
                  <a:schemeClr val="accent5"/>
                </a:solidFill>
              </a:rPr>
              <a:t>贰                   </a:t>
            </a:r>
            <a:r>
              <a:rPr lang="zh-CN" altLang="en-US" dirty="0"/>
              <a:t>活动概述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D9C5E74-8076-B316-84F7-1A875951E5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8726" y="2556932"/>
            <a:ext cx="9601196" cy="3318936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/>
              <a:t>1.</a:t>
            </a:r>
            <a:r>
              <a:rPr lang="zh-CN" altLang="en-US" dirty="0">
                <a:latin typeface="隶书" panose="02010509060101010101" pitchFamily="49" charset="-122"/>
                <a:ea typeface="隶书" panose="02010509060101010101" pitchFamily="49" charset="-122"/>
              </a:rPr>
              <a:t>智慧栈名称：墨咖清茶智慧栈</a:t>
            </a:r>
            <a:endParaRPr lang="en-US" altLang="zh-CN" dirty="0"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marL="0" indent="0">
              <a:buNone/>
            </a:pPr>
            <a:r>
              <a:rPr lang="en-US" altLang="zh-CN" dirty="0">
                <a:latin typeface="隶书" panose="02010509060101010101" pitchFamily="49" charset="-122"/>
                <a:ea typeface="隶书" panose="02010509060101010101" pitchFamily="49" charset="-122"/>
              </a:rPr>
              <a:t>2.</a:t>
            </a:r>
            <a:r>
              <a:rPr lang="zh-CN" altLang="en-US" dirty="0">
                <a:latin typeface="隶书" panose="02010509060101010101" pitchFamily="49" charset="-122"/>
                <a:ea typeface="隶书" panose="02010509060101010101" pitchFamily="49" charset="-122"/>
              </a:rPr>
              <a:t>时间：每周五</a:t>
            </a:r>
            <a:r>
              <a:rPr lang="en-US" altLang="zh-CN" dirty="0">
                <a:latin typeface="隶书" panose="02010509060101010101" pitchFamily="49" charset="-122"/>
                <a:ea typeface="隶书" panose="02010509060101010101" pitchFamily="49" charset="-122"/>
              </a:rPr>
              <a:t>13</a:t>
            </a:r>
            <a:r>
              <a:rPr lang="zh-CN" altLang="en-US" dirty="0">
                <a:latin typeface="隶书" panose="02010509060101010101" pitchFamily="49" charset="-122"/>
                <a:ea typeface="隶书" panose="02010509060101010101" pitchFamily="49" charset="-122"/>
              </a:rPr>
              <a:t>：</a:t>
            </a:r>
            <a:r>
              <a:rPr lang="en-US" altLang="zh-CN" dirty="0">
                <a:latin typeface="隶书" panose="02010509060101010101" pitchFamily="49" charset="-122"/>
                <a:ea typeface="隶书" panose="02010509060101010101" pitchFamily="49" charset="-122"/>
              </a:rPr>
              <a:t>30~15</a:t>
            </a:r>
            <a:r>
              <a:rPr lang="zh-CN" altLang="en-US" dirty="0">
                <a:latin typeface="隶书" panose="02010509060101010101" pitchFamily="49" charset="-122"/>
                <a:ea typeface="隶书" panose="02010509060101010101" pitchFamily="49" charset="-122"/>
              </a:rPr>
              <a:t>：</a:t>
            </a:r>
            <a:r>
              <a:rPr lang="en-US" altLang="zh-CN" dirty="0">
                <a:latin typeface="隶书" panose="02010509060101010101" pitchFamily="49" charset="-122"/>
                <a:ea typeface="隶书" panose="02010509060101010101" pitchFamily="49" charset="-122"/>
              </a:rPr>
              <a:t>00</a:t>
            </a:r>
          </a:p>
          <a:p>
            <a:pPr marL="0" indent="0">
              <a:buNone/>
            </a:pPr>
            <a:r>
              <a:rPr lang="en-US" altLang="zh-CN" dirty="0">
                <a:latin typeface="隶书" panose="02010509060101010101" pitchFamily="49" charset="-122"/>
                <a:ea typeface="隶书" panose="02010509060101010101" pitchFamily="49" charset="-122"/>
              </a:rPr>
              <a:t>3.</a:t>
            </a:r>
            <a:r>
              <a:rPr lang="zh-CN" altLang="en-US" dirty="0">
                <a:latin typeface="隶书" panose="02010509060101010101" pitchFamily="49" charset="-122"/>
                <a:ea typeface="隶书" panose="02010509060101010101" pitchFamily="49" charset="-122"/>
              </a:rPr>
              <a:t>地址：江苏省昆山市玉山镇岚清路</a:t>
            </a:r>
            <a:r>
              <a:rPr lang="en-US" altLang="zh-CN" dirty="0">
                <a:latin typeface="隶书" panose="02010509060101010101" pitchFamily="49" charset="-122"/>
                <a:ea typeface="隶书" panose="02010509060101010101" pitchFamily="49" charset="-122"/>
              </a:rPr>
              <a:t>433</a:t>
            </a:r>
            <a:r>
              <a:rPr lang="zh-CN" altLang="en-US" dirty="0">
                <a:latin typeface="隶书" panose="02010509060101010101" pitchFamily="49" charset="-122"/>
                <a:ea typeface="隶书" panose="02010509060101010101" pitchFamily="49" charset="-122"/>
              </a:rPr>
              <a:t>号</a:t>
            </a:r>
            <a:endParaRPr lang="en-US" altLang="zh-CN" dirty="0"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marL="0" indent="0">
              <a:buNone/>
            </a:pPr>
            <a:r>
              <a:rPr lang="en-US" altLang="zh-CN" dirty="0">
                <a:latin typeface="隶书" panose="02010509060101010101" pitchFamily="49" charset="-122"/>
                <a:ea typeface="隶书" panose="02010509060101010101" pitchFamily="49" charset="-122"/>
              </a:rPr>
              <a:t>4.</a:t>
            </a:r>
            <a:r>
              <a:rPr lang="zh-CN" altLang="en-US" dirty="0">
                <a:latin typeface="隶书" panose="02010509060101010101" pitchFamily="49" charset="-122"/>
                <a:ea typeface="隶书" panose="02010509060101010101" pitchFamily="49" charset="-122"/>
              </a:rPr>
              <a:t>预计人数：</a:t>
            </a:r>
            <a:r>
              <a:rPr lang="en-US" altLang="zh-CN" dirty="0">
                <a:latin typeface="隶书" panose="02010509060101010101" pitchFamily="49" charset="-122"/>
                <a:ea typeface="隶书" panose="02010509060101010101" pitchFamily="49" charset="-122"/>
              </a:rPr>
              <a:t>4~6</a:t>
            </a:r>
            <a:r>
              <a:rPr lang="zh-CN" altLang="en-US" dirty="0">
                <a:latin typeface="隶书" panose="02010509060101010101" pitchFamily="49" charset="-122"/>
                <a:ea typeface="隶书" panose="02010509060101010101" pitchFamily="49" charset="-122"/>
              </a:rPr>
              <a:t>人</a:t>
            </a:r>
          </a:p>
        </p:txBody>
      </p:sp>
    </p:spTree>
    <p:extLst>
      <p:ext uri="{BB962C8B-B14F-4D97-AF65-F5344CB8AC3E}">
        <p14:creationId xmlns:p14="http://schemas.microsoft.com/office/powerpoint/2010/main" val="53590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7DD07F7-5448-FB3F-689E-5D28B4DA0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dirty="0">
                <a:solidFill>
                  <a:schemeClr val="accent5"/>
                </a:solidFill>
              </a:rPr>
              <a:t>叁              </a:t>
            </a:r>
            <a:r>
              <a:rPr lang="zh-CN" altLang="en-US" dirty="0"/>
              <a:t>智慧栈活动计划</a:t>
            </a:r>
          </a:p>
        </p:txBody>
      </p:sp>
      <p:sp>
        <p:nvSpPr>
          <p:cNvPr id="7" name="内容占位符 6">
            <a:extLst>
              <a:ext uri="{FF2B5EF4-FFF2-40B4-BE49-F238E27FC236}">
                <a16:creationId xmlns:a16="http://schemas.microsoft.com/office/drawing/2014/main" id="{CEAFD348-C8A8-3DD6-44BB-3E9DDE31F3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>
                <a:latin typeface="隶书" panose="02010509060101010101" pitchFamily="49" charset="-122"/>
                <a:ea typeface="隶书" panose="02010509060101010101" pitchFamily="49" charset="-122"/>
              </a:rPr>
              <a:t>每周组织一次抄经活动</a:t>
            </a:r>
            <a:endParaRPr lang="en-US" altLang="zh-CN" dirty="0"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r>
              <a:rPr lang="zh-CN" altLang="en-US" dirty="0">
                <a:latin typeface="隶书" panose="02010509060101010101" pitchFamily="49" charset="-122"/>
                <a:ea typeface="隶书" panose="02010509060101010101" pitchFamily="49" charset="-122"/>
              </a:rPr>
              <a:t>如果有特殊需要可加场</a:t>
            </a:r>
            <a:endParaRPr lang="en-US" altLang="zh-CN" dirty="0"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r>
              <a:rPr lang="zh-CN" altLang="en-US" dirty="0">
                <a:latin typeface="隶书" panose="02010509060101010101" pitchFamily="49" charset="-122"/>
                <a:ea typeface="隶书" panose="02010509060101010101" pitchFamily="49" charset="-122"/>
              </a:rPr>
              <a:t>举办活动之前在微信朋友圈发布信息，抄经群里发接龙</a:t>
            </a:r>
            <a:endParaRPr lang="en-US" altLang="zh-CN" dirty="0"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r>
              <a:rPr lang="zh-CN" altLang="en-US" dirty="0">
                <a:latin typeface="隶书" panose="02010509060101010101" pitchFamily="49" charset="-122"/>
                <a:ea typeface="隶书" panose="02010509060101010101" pitchFamily="49" charset="-122"/>
              </a:rPr>
              <a:t>抄经活动所用书籍是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觉察之道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</a:p>
          <a:p>
            <a:r>
              <a:rPr lang="zh-CN" altLang="en-US" dirty="0">
                <a:latin typeface="隶书" panose="02010509060101010101" pitchFamily="49" charset="-122"/>
                <a:ea typeface="隶书" panose="02010509060101010101" pitchFamily="49" charset="-122"/>
              </a:rPr>
              <a:t>静心音乐如果没有要求暂使用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秋水悠悠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</a:p>
          <a:p>
            <a:r>
              <a:rPr lang="zh-CN" altLang="en-US" dirty="0">
                <a:latin typeface="隶书" panose="02010509060101010101" pitchFamily="49" charset="-122"/>
                <a:ea typeface="隶书" panose="02010509060101010101" pitchFamily="49" charset="-122"/>
              </a:rPr>
              <a:t>静心音乐后期有更适合的可作调整</a:t>
            </a:r>
            <a:endParaRPr lang="en-US" altLang="zh-CN" dirty="0"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endParaRPr lang="zh-CN" altLang="en-US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77873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D22853-76E5-D5DF-46F9-156A92190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dirty="0">
                <a:solidFill>
                  <a:schemeClr val="accent5"/>
                </a:solidFill>
              </a:rPr>
              <a:t>肆                    </a:t>
            </a:r>
            <a:r>
              <a:rPr lang="zh-CN" altLang="en-US" dirty="0"/>
              <a:t>活动流程 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3887000-9AA4-3594-A6F3-415F7BA841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428875"/>
            <a:ext cx="9601196" cy="3781425"/>
          </a:xfrm>
        </p:spPr>
        <p:txBody>
          <a:bodyPr>
            <a:normAutofit/>
          </a:bodyPr>
          <a:lstStyle/>
          <a:p>
            <a:r>
              <a:rPr lang="zh-CN" altLang="en-US" dirty="0">
                <a:latin typeface="隶书" panose="02010509060101010101" pitchFamily="49" charset="-122"/>
                <a:ea typeface="隶书" panose="02010509060101010101" pitchFamily="49" charset="-122"/>
              </a:rPr>
              <a:t>活动详细流程（共</a:t>
            </a:r>
            <a:r>
              <a:rPr lang="en-US" altLang="zh-CN" dirty="0">
                <a:latin typeface="隶书" panose="02010509060101010101" pitchFamily="49" charset="-122"/>
                <a:ea typeface="隶书" panose="02010509060101010101" pitchFamily="49" charset="-122"/>
              </a:rPr>
              <a:t>90</a:t>
            </a:r>
            <a:r>
              <a:rPr lang="zh-CN" altLang="en-US" dirty="0">
                <a:latin typeface="隶书" panose="02010509060101010101" pitchFamily="49" charset="-122"/>
                <a:ea typeface="隶书" panose="02010509060101010101" pitchFamily="49" charset="-122"/>
              </a:rPr>
              <a:t>分钟）</a:t>
            </a:r>
            <a:endParaRPr lang="en-US" altLang="zh-CN" dirty="0"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r>
              <a:rPr lang="zh-CN" altLang="en-US" dirty="0">
                <a:latin typeface="隶书" panose="02010509060101010101" pitchFamily="49" charset="-122"/>
                <a:ea typeface="隶书" panose="02010509060101010101" pitchFamily="49" charset="-122"/>
              </a:rPr>
              <a:t>沐手（</a:t>
            </a:r>
            <a:r>
              <a:rPr lang="en-US" altLang="zh-CN" dirty="0">
                <a:latin typeface="隶书" panose="02010509060101010101" pitchFamily="49" charset="-122"/>
                <a:ea typeface="隶书" panose="02010509060101010101" pitchFamily="49" charset="-122"/>
              </a:rPr>
              <a:t>15</a:t>
            </a:r>
            <a:r>
              <a:rPr lang="zh-CN" altLang="en-US" dirty="0">
                <a:latin typeface="隶书" panose="02010509060101010101" pitchFamily="49" charset="-122"/>
                <a:ea typeface="隶书" panose="02010509060101010101" pitchFamily="49" charset="-122"/>
              </a:rPr>
              <a:t>分钟）</a:t>
            </a:r>
            <a:endParaRPr lang="en-US" altLang="zh-CN" dirty="0"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r>
              <a:rPr lang="zh-CN" altLang="en-US" dirty="0">
                <a:latin typeface="隶书" panose="02010509060101010101" pitchFamily="49" charset="-122"/>
                <a:ea typeface="隶书" panose="02010509060101010101" pitchFamily="49" charset="-122"/>
              </a:rPr>
              <a:t>介绍必经之路（</a:t>
            </a:r>
            <a:r>
              <a:rPr lang="en-US" altLang="zh-CN" dirty="0">
                <a:latin typeface="隶书" panose="02010509060101010101" pitchFamily="49" charset="-122"/>
                <a:ea typeface="隶书" panose="02010509060101010101" pitchFamily="49" charset="-122"/>
              </a:rPr>
              <a:t>3</a:t>
            </a:r>
            <a:r>
              <a:rPr lang="zh-CN" altLang="en-US" dirty="0">
                <a:latin typeface="隶书" panose="02010509060101010101" pitchFamily="49" charset="-122"/>
                <a:ea typeface="隶书" panose="02010509060101010101" pitchFamily="49" charset="-122"/>
              </a:rPr>
              <a:t>分钟） </a:t>
            </a:r>
            <a:endParaRPr lang="en-US" altLang="zh-CN" dirty="0"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r>
              <a:rPr lang="zh-CN" altLang="en-US" dirty="0">
                <a:latin typeface="隶书" panose="02010509060101010101" pitchFamily="49" charset="-122"/>
                <a:ea typeface="隶书" panose="02010509060101010101" pitchFamily="49" charset="-122"/>
              </a:rPr>
              <a:t>听一曲古乐（</a:t>
            </a:r>
            <a:r>
              <a:rPr lang="en-US" altLang="zh-CN" dirty="0">
                <a:latin typeface="隶书" panose="02010509060101010101" pitchFamily="49" charset="-122"/>
                <a:ea typeface="隶书" panose="02010509060101010101" pitchFamily="49" charset="-122"/>
              </a:rPr>
              <a:t>15</a:t>
            </a:r>
            <a:r>
              <a:rPr lang="zh-CN" altLang="en-US" dirty="0">
                <a:latin typeface="隶书" panose="02010509060101010101" pitchFamily="49" charset="-122"/>
                <a:ea typeface="隶书" panose="02010509060101010101" pitchFamily="49" charset="-122"/>
              </a:rPr>
              <a:t>分钟）</a:t>
            </a:r>
            <a:endParaRPr lang="en-US" altLang="zh-CN" dirty="0"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r>
              <a:rPr lang="zh-CN" altLang="en-US" dirty="0">
                <a:latin typeface="隶书" panose="02010509060101010101" pitchFamily="49" charset="-122"/>
                <a:ea typeface="隶书" panose="02010509060101010101" pitchFamily="49" charset="-122"/>
              </a:rPr>
              <a:t>全身放松，深呼吸放松（</a:t>
            </a:r>
            <a:r>
              <a:rPr lang="en-US" altLang="zh-CN" dirty="0">
                <a:latin typeface="隶书" panose="02010509060101010101" pitchFamily="49" charset="-122"/>
                <a:ea typeface="隶书" panose="02010509060101010101" pitchFamily="49" charset="-122"/>
              </a:rPr>
              <a:t>2</a:t>
            </a:r>
            <a:r>
              <a:rPr lang="zh-CN" altLang="en-US" dirty="0">
                <a:latin typeface="隶书" panose="02010509060101010101" pitchFamily="49" charset="-122"/>
                <a:ea typeface="隶书" panose="02010509060101010101" pitchFamily="49" charset="-122"/>
              </a:rPr>
              <a:t>分钟）</a:t>
            </a:r>
          </a:p>
          <a:p>
            <a:r>
              <a:rPr lang="zh-CN" altLang="en-US" dirty="0">
                <a:latin typeface="隶书" panose="02010509060101010101" pitchFamily="49" charset="-122"/>
                <a:ea typeface="隶书" panose="02010509060101010101" pitchFamily="49" charset="-122"/>
              </a:rPr>
              <a:t>诵读开经偈（</a:t>
            </a:r>
            <a:r>
              <a:rPr lang="en-US" altLang="zh-CN" dirty="0">
                <a:latin typeface="隶书" panose="02010509060101010101" pitchFamily="49" charset="-122"/>
                <a:ea typeface="隶书" panose="02010509060101010101" pitchFamily="49" charset="-122"/>
              </a:rPr>
              <a:t>2</a:t>
            </a:r>
            <a:r>
              <a:rPr lang="zh-CN" altLang="en-US" dirty="0">
                <a:latin typeface="隶书" panose="02010509060101010101" pitchFamily="49" charset="-122"/>
                <a:ea typeface="隶书" panose="02010509060101010101" pitchFamily="49" charset="-122"/>
              </a:rPr>
              <a:t>分钟） </a:t>
            </a:r>
            <a:endParaRPr lang="en-US" altLang="zh-CN" dirty="0"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r>
              <a:rPr lang="zh-CN" altLang="en-US" dirty="0">
                <a:latin typeface="隶书" panose="02010509060101010101" pitchFamily="49" charset="-122"/>
                <a:ea typeface="隶书" panose="02010509060101010101" pitchFamily="49" charset="-122"/>
              </a:rPr>
              <a:t>抄经（</a:t>
            </a:r>
            <a:r>
              <a:rPr lang="en-US" altLang="zh-CN" dirty="0">
                <a:latin typeface="隶书" panose="02010509060101010101" pitchFamily="49" charset="-122"/>
                <a:ea typeface="隶书" panose="02010509060101010101" pitchFamily="49" charset="-122"/>
              </a:rPr>
              <a:t>40</a:t>
            </a:r>
            <a:r>
              <a:rPr lang="zh-CN" altLang="en-US" dirty="0">
                <a:latin typeface="隶书" panose="02010509060101010101" pitchFamily="49" charset="-122"/>
                <a:ea typeface="隶书" panose="02010509060101010101" pitchFamily="49" charset="-122"/>
              </a:rPr>
              <a:t>分钟）</a:t>
            </a:r>
            <a:endParaRPr lang="en-US" altLang="zh-CN" dirty="0"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endParaRPr lang="en-US" altLang="zh-CN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83380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D09D66-D68E-4CBE-A297-A1D28AFD0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dirty="0">
                <a:solidFill>
                  <a:schemeClr val="accent5"/>
                </a:solidFill>
              </a:rPr>
              <a:t>肆                  </a:t>
            </a:r>
            <a:r>
              <a:rPr lang="zh-CN" altLang="en-US" dirty="0"/>
              <a:t>活动流程 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FAECA46-8C57-8096-A42B-9CDC1D7BC0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 dirty="0">
                <a:latin typeface="隶书" panose="02010509060101010101" pitchFamily="49" charset="-122"/>
                <a:ea typeface="隶书" panose="02010509060101010101" pitchFamily="49" charset="-122"/>
              </a:rPr>
              <a:t>诵读心经一遍（</a:t>
            </a:r>
            <a:r>
              <a:rPr lang="en-US" altLang="zh-CN" dirty="0">
                <a:latin typeface="隶书" panose="02010509060101010101" pitchFamily="49" charset="-122"/>
                <a:ea typeface="隶书" panose="02010509060101010101" pitchFamily="49" charset="-122"/>
              </a:rPr>
              <a:t>3</a:t>
            </a:r>
            <a:r>
              <a:rPr lang="zh-CN" altLang="en-US" dirty="0">
                <a:latin typeface="隶书" panose="02010509060101010101" pitchFamily="49" charset="-122"/>
                <a:ea typeface="隶书" panose="02010509060101010101" pitchFamily="49" charset="-122"/>
              </a:rPr>
              <a:t>分钟） </a:t>
            </a:r>
            <a:endParaRPr lang="en-US" altLang="zh-CN" dirty="0"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r>
              <a:rPr lang="zh-CN" altLang="en-US" dirty="0">
                <a:latin typeface="隶书" panose="02010509060101010101" pitchFamily="49" charset="-122"/>
                <a:ea typeface="隶书" panose="02010509060101010101" pitchFamily="49" charset="-122"/>
              </a:rPr>
              <a:t>回向（</a:t>
            </a:r>
            <a:r>
              <a:rPr lang="en-US" altLang="zh-CN" dirty="0">
                <a:latin typeface="隶书" panose="02010509060101010101" pitchFamily="49" charset="-122"/>
                <a:ea typeface="隶书" panose="02010509060101010101" pitchFamily="49" charset="-122"/>
              </a:rPr>
              <a:t>2</a:t>
            </a:r>
            <a:r>
              <a:rPr lang="zh-CN" altLang="en-US" dirty="0">
                <a:latin typeface="隶书" panose="02010509060101010101" pitchFamily="49" charset="-122"/>
                <a:ea typeface="隶书" panose="02010509060101010101" pitchFamily="49" charset="-122"/>
              </a:rPr>
              <a:t>分钟） </a:t>
            </a:r>
            <a:endParaRPr lang="en-US" altLang="zh-CN" dirty="0"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r>
              <a:rPr lang="zh-CN" altLang="en-US" dirty="0">
                <a:latin typeface="隶书" panose="02010509060101010101" pitchFamily="49" charset="-122"/>
                <a:ea typeface="隶书" panose="02010509060101010101" pitchFamily="49" charset="-122"/>
              </a:rPr>
              <a:t>合影拍照</a:t>
            </a:r>
            <a:endParaRPr lang="en-US" altLang="zh-CN" dirty="0"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r>
              <a:rPr lang="zh-CN" altLang="en-US" dirty="0">
                <a:latin typeface="隶书" panose="02010509060101010101" pitchFamily="49" charset="-122"/>
                <a:ea typeface="隶书" panose="02010509060101010101" pitchFamily="49" charset="-122"/>
              </a:rPr>
              <a:t>打卡（</a:t>
            </a:r>
            <a:r>
              <a:rPr lang="en-US" altLang="zh-CN" dirty="0">
                <a:latin typeface="隶书" panose="02010509060101010101" pitchFamily="49" charset="-122"/>
                <a:ea typeface="隶书" panose="02010509060101010101" pitchFamily="49" charset="-122"/>
              </a:rPr>
              <a:t>3</a:t>
            </a:r>
            <a:r>
              <a:rPr lang="zh-CN" altLang="en-US" dirty="0">
                <a:latin typeface="隶书" panose="02010509060101010101" pitchFamily="49" charset="-122"/>
                <a:ea typeface="隶书" panose="02010509060101010101" pitchFamily="49" charset="-122"/>
              </a:rPr>
              <a:t>分钟） </a:t>
            </a:r>
            <a:endParaRPr lang="en-US" altLang="zh-CN" dirty="0"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r>
              <a:rPr lang="zh-CN" altLang="en-US" dirty="0">
                <a:latin typeface="隶书" panose="02010509060101010101" pitchFamily="49" charset="-122"/>
                <a:ea typeface="隶书" panose="02010509060101010101" pitchFamily="49" charset="-122"/>
              </a:rPr>
              <a:t>读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觉察之道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dirty="0">
                <a:latin typeface="隶书" panose="02010509060101010101" pitchFamily="49" charset="-122"/>
                <a:ea typeface="隶书" panose="02010509060101010101" pitchFamily="49" charset="-122"/>
              </a:rPr>
              <a:t>每人读一页</a:t>
            </a:r>
            <a:endParaRPr lang="en-US" altLang="zh-CN" dirty="0"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r>
              <a:rPr lang="zh-CN" altLang="en-US" dirty="0">
                <a:latin typeface="隶书" panose="02010509060101010101" pitchFamily="49" charset="-122"/>
                <a:ea typeface="隶书" panose="02010509060101010101" pitchFamily="49" charset="-122"/>
              </a:rPr>
              <a:t>个人介绍及分享</a:t>
            </a:r>
            <a:endParaRPr lang="en-US" altLang="zh-CN" dirty="0"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r>
              <a:rPr lang="zh-CN" altLang="en-US" dirty="0">
                <a:latin typeface="隶书" panose="02010509060101010101" pitchFamily="49" charset="-122"/>
                <a:ea typeface="隶书" panose="02010509060101010101" pitchFamily="49" charset="-122"/>
              </a:rPr>
              <a:t>特殊情况再作调整</a:t>
            </a:r>
          </a:p>
        </p:txBody>
      </p:sp>
    </p:spTree>
    <p:extLst>
      <p:ext uri="{BB962C8B-B14F-4D97-AF65-F5344CB8AC3E}">
        <p14:creationId xmlns:p14="http://schemas.microsoft.com/office/powerpoint/2010/main" val="9935372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AA7F679-B1AE-6F35-0402-E5323D2AE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dirty="0">
                <a:solidFill>
                  <a:schemeClr val="accent5"/>
                </a:solidFill>
              </a:rPr>
              <a:t>伍                      </a:t>
            </a:r>
            <a:r>
              <a:rPr lang="zh-CN" altLang="en-US" dirty="0">
                <a:solidFill>
                  <a:schemeClr val="tx1"/>
                </a:solidFill>
              </a:rPr>
              <a:t>结语</a:t>
            </a:r>
            <a:endParaRPr lang="zh-CN" altLang="en-US" dirty="0">
              <a:solidFill>
                <a:schemeClr val="accent5"/>
              </a:solidFill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1C4AEC3-0945-C30B-9BD5-A5B16BB4AC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371725"/>
            <a:ext cx="9601196" cy="3829050"/>
          </a:xfrm>
        </p:spPr>
        <p:txBody>
          <a:bodyPr/>
          <a:lstStyle/>
          <a:p>
            <a:r>
              <a:rPr lang="zh-CN" altLang="en-US" dirty="0">
                <a:latin typeface="隶书" panose="02010509060101010101" pitchFamily="49" charset="-122"/>
                <a:ea typeface="隶书" panose="02010509060101010101" pitchFamily="49" charset="-122"/>
              </a:rPr>
              <a:t>不忘初心，方得始终。</a:t>
            </a:r>
            <a:endParaRPr lang="en-US" altLang="zh-CN" dirty="0"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r>
              <a:rPr lang="zh-CN" altLang="en-US" dirty="0">
                <a:latin typeface="隶书" panose="02010509060101010101" pitchFamily="49" charset="-122"/>
                <a:ea typeface="隶书" panose="02010509060101010101" pitchFamily="49" charset="-122"/>
              </a:rPr>
              <a:t>希望自已能坚持举办下去，能够帮助有需要的人。</a:t>
            </a:r>
            <a:endParaRPr lang="en-US" altLang="zh-CN" dirty="0"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r>
              <a:rPr lang="zh-CN" altLang="en-US" dirty="0">
                <a:latin typeface="隶书" panose="02010509060101010101" pitchFamily="49" charset="-122"/>
                <a:ea typeface="隶书" panose="02010509060101010101" pitchFamily="49" charset="-122"/>
              </a:rPr>
              <a:t>愿所有的发心发愿能让更多的人受益。</a:t>
            </a:r>
            <a:endParaRPr lang="en-US" altLang="zh-CN" dirty="0"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r>
              <a:rPr lang="zh-CN" altLang="en-US" dirty="0">
                <a:latin typeface="隶书" panose="02010509060101010101" pitchFamily="49" charset="-122"/>
                <a:ea typeface="隶书" panose="02010509060101010101" pitchFamily="49" charset="-122"/>
              </a:rPr>
              <a:t>邀请有缘的你一起抄經典，柔软灵魂，让心清静，</a:t>
            </a:r>
            <a:endParaRPr lang="en-US" altLang="zh-CN" dirty="0"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r>
              <a:rPr lang="zh-CN" altLang="en-US" dirty="0">
                <a:latin typeface="隶书" panose="02010509060101010101" pitchFamily="49" charset="-122"/>
                <a:ea typeface="隶书" panose="02010509060101010101" pitchFamily="49" charset="-122"/>
              </a:rPr>
              <a:t>愿人人享有清净祥和与安宁，积极乐观的面对生活与工作。</a:t>
            </a:r>
            <a:endParaRPr lang="en-US" altLang="zh-CN" dirty="0"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r>
              <a:rPr lang="zh-CN" altLang="en-US" dirty="0">
                <a:latin typeface="隶书" panose="02010509060101010101" pitchFamily="49" charset="-122"/>
                <a:ea typeface="隶书" panose="02010509060101010101" pitchFamily="49" charset="-122"/>
              </a:rPr>
              <a:t>抄一部心经，点一盏心灯。一灯亮能除千年暗，一智生能灭万年愚。</a:t>
            </a:r>
            <a:endParaRPr lang="en-US" altLang="zh-CN" dirty="0"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r>
              <a:rPr lang="zh-CN" altLang="en-US" dirty="0">
                <a:latin typeface="隶书" panose="02010509060101010101" pitchFamily="49" charset="-122"/>
                <a:ea typeface="隶书" panose="02010509060101010101" pitchFamily="49" charset="-122"/>
              </a:rPr>
              <a:t>愿所有人智慧增長心灯点亮，愿世界和平国泰民安。</a:t>
            </a:r>
            <a:endParaRPr lang="en-US" altLang="zh-CN" dirty="0"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endParaRPr lang="zh-CN" altLang="en-US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49708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环保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91</TotalTime>
  <Words>628</Words>
  <Application>Microsoft Office PowerPoint</Application>
  <PresentationFormat>宽屏</PresentationFormat>
  <Paragraphs>44</Paragraphs>
  <Slides>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4" baseType="lpstr">
      <vt:lpstr>等线</vt:lpstr>
      <vt:lpstr>隶书</vt:lpstr>
      <vt:lpstr>微软雅黑</vt:lpstr>
      <vt:lpstr>Arial</vt:lpstr>
      <vt:lpstr>Garamond</vt:lpstr>
      <vt:lpstr>环保</vt:lpstr>
      <vt:lpstr>墨咖清茶智慧栈</vt:lpstr>
      <vt:lpstr>壹          为什么要做智慧栈</vt:lpstr>
      <vt:lpstr>为什么要做智慧栈</vt:lpstr>
      <vt:lpstr>贰                   活动概述</vt:lpstr>
      <vt:lpstr>叁              智慧栈活动计划</vt:lpstr>
      <vt:lpstr>肆                    活动流程 </vt:lpstr>
      <vt:lpstr>肆                  活动流程 </vt:lpstr>
      <vt:lpstr>伍                      结语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影 丁</dc:creator>
  <cp:lastModifiedBy>影 丁</cp:lastModifiedBy>
  <cp:revision>8</cp:revision>
  <dcterms:created xsi:type="dcterms:W3CDTF">2024-11-17T11:43:33Z</dcterms:created>
  <dcterms:modified xsi:type="dcterms:W3CDTF">2024-11-18T04:16:00Z</dcterms:modified>
</cp:coreProperties>
</file>