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257" r:id="rId3"/>
    <p:sldId id="258" r:id="rId5"/>
    <p:sldId id="261" r:id="rId6"/>
    <p:sldId id="260" r:id="rId7"/>
    <p:sldId id="262" r:id="rId8"/>
    <p:sldId id="266" r:id="rId9"/>
    <p:sldId id="288" r:id="rId10"/>
    <p:sldId id="276" r:id="rId11"/>
  </p:sldIdLst>
  <p:sldSz cx="12192000" cy="6858000"/>
  <p:notesSz cx="6858000" cy="9144000"/>
  <p:embeddedFontLst>
    <p:embeddedFont>
      <p:font typeface="华文楷体" panose="02010600040101010101" pitchFamily="2" charset="-122"/>
      <p:regular r:id="rId16"/>
    </p:embeddedFont>
    <p:embeddedFont>
      <p:font typeface="隶书" panose="02010509060101010101" pitchFamily="49" charset="-122"/>
      <p:regular r:id="rId17"/>
    </p:embeddedFont>
    <p:embeddedFont>
      <p:font typeface="方正黑体简体" panose="02000000000000000000" charset="-122"/>
      <p:regular r:id="rId18"/>
    </p:embeddedFont>
    <p:embeddedFont>
      <p:font typeface="微软雅黑" panose="020B0503020204020204" charset="-122"/>
      <p:regular r:id="rId19"/>
    </p:embeddedFont>
    <p:embeddedFont>
      <p:font typeface="等线 Light" panose="02010600030101010101" charset="-122"/>
      <p:regular r:id="rId20"/>
    </p:embeddedFont>
    <p:embeddedFont>
      <p:font typeface="等线" panose="02010600030101010101" charset="-122"/>
      <p:regular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8.xml"/><Relationship Id="rId25" Type="http://schemas.openxmlformats.org/officeDocument/2006/relationships/font" Target="fonts/font10.fntdata"/><Relationship Id="rId24" Type="http://schemas.openxmlformats.org/officeDocument/2006/relationships/font" Target="fonts/font9.fntdata"/><Relationship Id="rId23" Type="http://schemas.openxmlformats.org/officeDocument/2006/relationships/font" Target="fonts/font8.fntdata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00D6A-3960-45C3-B4FE-5CB38A9175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B5B44-DEE5-4760-9246-007BD3C8A8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84F-CDFB-4D59-BBF8-F03EAAC113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84F-CDFB-4D59-BBF8-F03EAAC113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84F-CDFB-4D59-BBF8-F03EAAC113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84F-CDFB-4D59-BBF8-F03EAAC113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84F-CDFB-4D59-BBF8-F03EAAC113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84F-CDFB-4D59-BBF8-F03EAAC113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84F-CDFB-4D59-BBF8-F03EAAC113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84F-CDFB-4D59-BBF8-F03EAAC113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6807-BB99-42ED-A2CA-562857292E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66AE-38C4-4281-A632-064B36BEE1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6807-BB99-42ED-A2CA-562857292E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66AE-38C4-4281-A632-064B36BEE1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6807-BB99-42ED-A2CA-562857292E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66AE-38C4-4281-A632-064B36BEE1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6807-BB99-42ED-A2CA-562857292E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66AE-38C4-4281-A632-064B36BEE1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6807-BB99-42ED-A2CA-562857292E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66AE-38C4-4281-A632-064B36BEE1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6807-BB99-42ED-A2CA-562857292E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66AE-38C4-4281-A632-064B36BEE1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6807-BB99-42ED-A2CA-562857292E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66AE-38C4-4281-A632-064B36BEE1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6807-BB99-42ED-A2CA-562857292E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66AE-38C4-4281-A632-064B36BEE1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6807-BB99-42ED-A2CA-562857292E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66AE-38C4-4281-A632-064B36BEE1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6807-BB99-42ED-A2CA-562857292E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66AE-38C4-4281-A632-064B36BEE1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6807-BB99-42ED-A2CA-562857292E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66AE-38C4-4281-A632-064B36BEE1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36807-BB99-42ED-A2CA-562857292E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66AE-38C4-4281-A632-064B36BEE15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4" b="55470"/>
          <a:stretch>
            <a:fillRect/>
          </a:stretch>
        </p:blipFill>
        <p:spPr>
          <a:xfrm flipV="1">
            <a:off x="0" y="3718055"/>
            <a:ext cx="12192000" cy="31399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4" b="55470"/>
          <a:stretch>
            <a:fillRect/>
          </a:stretch>
        </p:blipFill>
        <p:spPr>
          <a:xfrm>
            <a:off x="0" y="-13132"/>
            <a:ext cx="12192000" cy="37311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ne01" hidden="1"/>
          <p:cNvCxnSpPr/>
          <p:nvPr/>
        </p:nvCxnSpPr>
        <p:spPr>
          <a:xfrm>
            <a:off x="4657344" y="-27384"/>
            <a:ext cx="0" cy="6885384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01" hidden="1"/>
          <p:cNvCxnSpPr/>
          <p:nvPr/>
        </p:nvCxnSpPr>
        <p:spPr>
          <a:xfrm>
            <a:off x="-1008789" y="2602832"/>
            <a:ext cx="12192000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4" b="55470"/>
          <a:stretch>
            <a:fillRect/>
          </a:stretch>
        </p:blipFill>
        <p:spPr>
          <a:xfrm flipV="1">
            <a:off x="0" y="3897442"/>
            <a:ext cx="12192000" cy="211361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4" b="55470"/>
          <a:stretch>
            <a:fillRect/>
          </a:stretch>
        </p:blipFill>
        <p:spPr>
          <a:xfrm>
            <a:off x="0" y="6011056"/>
            <a:ext cx="12192000" cy="84694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50595" y="860425"/>
            <a:ext cx="8079105" cy="2527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spc="600" dirty="0">
                <a:solidFill>
                  <a:schemeClr val="bg2">
                    <a:lumMod val="1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如醒智慧栈</a:t>
            </a:r>
            <a:endParaRPr lang="zh-CN" altLang="en-US" sz="6600" b="1" spc="600" dirty="0">
              <a:solidFill>
                <a:schemeClr val="bg2">
                  <a:lumMod val="1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spc="600" dirty="0">
                <a:solidFill>
                  <a:schemeClr val="bg2">
                    <a:lumMod val="1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计划书</a:t>
            </a:r>
            <a:endParaRPr lang="zh-CN" altLang="en-US" sz="6600" b="1" spc="600" dirty="0">
              <a:solidFill>
                <a:schemeClr val="bg2">
                  <a:lumMod val="1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632233" y="3591428"/>
            <a:ext cx="3027680" cy="112458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申请人</a:t>
            </a:r>
            <a:r>
              <a:rPr lang="zh-CN" altLang="en-US" sz="2800" dirty="0" smtClean="0">
                <a:solidFill>
                  <a:schemeClr val="bg2">
                    <a:lumMod val="1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：赵淑雅    </a:t>
            </a:r>
            <a:endParaRPr lang="zh-CN" altLang="en-US" sz="2800" dirty="0" smtClean="0">
              <a:solidFill>
                <a:schemeClr val="bg2">
                  <a:lumMod val="1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日期：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2024.11.6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11229" t="7276" r="8164" b="8747"/>
          <a:stretch>
            <a:fillRect/>
          </a:stretch>
        </p:blipFill>
        <p:spPr>
          <a:xfrm>
            <a:off x="7813040" y="263525"/>
            <a:ext cx="4295775" cy="6330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69010" y="373380"/>
            <a:ext cx="3514090" cy="15246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dirty="0">
                <a:solidFill>
                  <a:schemeClr val="bg2">
                    <a:lumMod val="1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目录</a:t>
            </a:r>
            <a:endParaRPr lang="zh-CN" altLang="en-US" sz="6000" dirty="0">
              <a:solidFill>
                <a:schemeClr val="bg2">
                  <a:lumMod val="1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76855" y="1678940"/>
            <a:ext cx="663765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32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sym typeface="+mn-ea"/>
              </a:rPr>
              <a:t>成立智慧栈的初心和目的</a:t>
            </a:r>
            <a:endParaRPr lang="zh-CN" altLang="en-US" sz="3200" b="1" spc="600" dirty="0">
              <a:solidFill>
                <a:schemeClr val="tx1">
                  <a:lumMod val="85000"/>
                  <a:lumOff val="1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sym typeface="+mn-ea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00000000000000000" charset="-122"/>
                <a:ea typeface="方正黑体简体" panose="02000000000000000000" charset="-122"/>
                <a:sym typeface="+mn-ea"/>
              </a:rPr>
              <a:t>智慧栈存在的价值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00000000000000000" charset="-122"/>
              <a:ea typeface="方正黑体简体" panose="02000000000000000000" charset="-122"/>
              <a:sym typeface="+mn-ea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32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sym typeface="+mn-ea"/>
              </a:rPr>
              <a:t>活动概述</a:t>
            </a:r>
            <a:endParaRPr lang="zh-CN" altLang="en-US" sz="3200" b="1" spc="600" dirty="0">
              <a:solidFill>
                <a:schemeClr val="tx1">
                  <a:lumMod val="85000"/>
                  <a:lumOff val="1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sym typeface="+mn-ea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32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活动流程</a:t>
            </a:r>
            <a:endParaRPr lang="zh-CN" altLang="en-US" sz="3200" b="1" spc="600" dirty="0">
              <a:solidFill>
                <a:schemeClr val="tx1">
                  <a:lumMod val="85000"/>
                  <a:lumOff val="1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32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sym typeface="+mn-ea"/>
              </a:rPr>
              <a:t>总结</a:t>
            </a:r>
            <a:endParaRPr lang="zh-CN" altLang="en-US" sz="3200" b="1" spc="600" dirty="0">
              <a:solidFill>
                <a:schemeClr val="tx1">
                  <a:lumMod val="85000"/>
                  <a:lumOff val="1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sym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6309995" y="3261360"/>
            <a:ext cx="5882005" cy="3596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45468" y="1664209"/>
            <a:ext cx="3695890" cy="3695890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2C3F4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4215765" y="1024255"/>
            <a:ext cx="7865745" cy="563118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大概是2018年在朋友的智慧栈知道了抄经，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刚开始不明白其意义，但也跟随着一起抄。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随着时间越长,也随着自己的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各种学习，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突然有一天在抄经中悟到了，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万法归一,最终修的只是自己那颗心,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境随心转，一切由心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造啊！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再抄经时的心态和原来完全不一样了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在朋友的推荐下，有了做智慧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栈的打算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特别是新手村的七天,受益匪浅，更加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懂得了抄经的重要性,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相信如果坚持按必经之路的三不原则（不推销、不拒绝、不图名利）不忘初心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的做下去,一定会影响到更多的人、利益到更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多的人！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05865" y="89535"/>
            <a:ext cx="609600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一、成立智慧栈的初心和目的：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 advClick="0" advTm="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683721" y="902374"/>
            <a:ext cx="4128459" cy="5280587"/>
          </a:xfrm>
          <a:prstGeom prst="frame">
            <a:avLst>
              <a:gd name="adj1" fmla="val 3482"/>
            </a:avLst>
          </a:prstGeom>
          <a:solidFill>
            <a:srgbClr val="1F3060"/>
          </a:solidFill>
          <a:ln>
            <a:noFill/>
          </a:ln>
          <a:effectLst>
            <a:outerShdw blurRad="63500" dist="50800" dir="2052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721" y="2678961"/>
            <a:ext cx="2928000" cy="3504000"/>
          </a:xfrm>
          <a:custGeom>
            <a:avLst/>
            <a:gdLst/>
            <a:ahLst/>
            <a:cxnLst/>
            <a:rect l="l" t="t" r="r" b="b"/>
            <a:pathLst>
              <a:path w="2232248" h="2704331">
                <a:moveTo>
                  <a:pt x="0" y="0"/>
                </a:moveTo>
                <a:lnTo>
                  <a:pt x="107815" y="0"/>
                </a:lnTo>
                <a:lnTo>
                  <a:pt x="107815" y="2596516"/>
                </a:lnTo>
                <a:lnTo>
                  <a:pt x="2232248" y="2596516"/>
                </a:lnTo>
                <a:lnTo>
                  <a:pt x="2232248" y="2704331"/>
                </a:lnTo>
                <a:lnTo>
                  <a:pt x="0" y="2704331"/>
                </a:lnTo>
                <a:close/>
              </a:path>
            </a:pathLst>
          </a:custGeom>
          <a:solidFill>
            <a:srgbClr val="1F3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TextBox 11"/>
          <p:cNvSpPr txBox="1"/>
          <p:nvPr>
            <p:custDataLst>
              <p:tags r:id="rId1"/>
            </p:custDataLst>
          </p:nvPr>
        </p:nvSpPr>
        <p:spPr>
          <a:xfrm>
            <a:off x="5583480" y="1063424"/>
            <a:ext cx="471430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二、智慧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栈存在的价值：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1" name="TextBox 12"/>
          <p:cNvSpPr txBox="1"/>
          <p:nvPr>
            <p:custDataLst>
              <p:tags r:id="rId2"/>
            </p:custDataLst>
          </p:nvPr>
        </p:nvSpPr>
        <p:spPr>
          <a:xfrm>
            <a:off x="4996815" y="2083435"/>
            <a:ext cx="7136130" cy="3448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sym typeface="+mn-ea"/>
              </a:rPr>
              <a:t>这里是心灵驿站，宁静的家园</a:t>
            </a:r>
            <a:endParaRPr lang="zh-CN" altLang="en-US" sz="2400" b="1" spc="600" dirty="0">
              <a:solidFill>
                <a:schemeClr val="tx1">
                  <a:lumMod val="85000"/>
                  <a:lumOff val="1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sym typeface="+mn-ea"/>
              </a:rPr>
              <a:t>在这里</a:t>
            </a:r>
            <a:r>
              <a:rPr lang="zh-CN" altLang="en-US" sz="2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sym typeface="+mn-ea"/>
              </a:rPr>
              <a:t>可以</a:t>
            </a:r>
            <a:r>
              <a:rPr lang="zh-CN" altLang="en-US" sz="2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sym typeface="+mn-ea"/>
              </a:rPr>
              <a:t>哭、</a:t>
            </a:r>
            <a:r>
              <a:rPr lang="zh-CN" altLang="en-US" sz="2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sym typeface="+mn-ea"/>
              </a:rPr>
              <a:t>可以</a:t>
            </a:r>
            <a:r>
              <a:rPr lang="zh-CN" altLang="en-US" sz="2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sym typeface="+mn-ea"/>
              </a:rPr>
              <a:t>笑 ，</a:t>
            </a:r>
            <a:endParaRPr lang="zh-CN" altLang="en-US" sz="2400" b="1" spc="600" dirty="0">
              <a:solidFill>
                <a:schemeClr val="tx1">
                  <a:lumMod val="85000"/>
                  <a:lumOff val="1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sym typeface="+mn-ea"/>
              </a:rPr>
              <a:t>可以</a:t>
            </a:r>
            <a:r>
              <a:rPr lang="zh-CN" altLang="en-US" sz="2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sym typeface="+mn-ea"/>
              </a:rPr>
              <a:t>倾述你的烦恼焦虑和悲伤，</a:t>
            </a:r>
            <a:endParaRPr lang="zh-CN" altLang="en-US" sz="2400" b="1" spc="600" dirty="0">
              <a:solidFill>
                <a:schemeClr val="tx1">
                  <a:lumMod val="85000"/>
                  <a:lumOff val="1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sym typeface="+mn-ea"/>
              </a:rPr>
              <a:t>也可以分享你的快乐、喜悦和感悟！</a:t>
            </a:r>
            <a:endParaRPr lang="zh-CN" altLang="en-US" sz="2400" b="1" spc="600" dirty="0">
              <a:solidFill>
                <a:schemeClr val="tx1">
                  <a:lumMod val="85000"/>
                  <a:lumOff val="1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sym typeface="+mn-ea"/>
              </a:rPr>
              <a:t>在这里三五好友，聆听彼此的生命故事，</a:t>
            </a:r>
            <a:endParaRPr lang="zh-CN" altLang="en-US" sz="2400" b="1" spc="600" dirty="0">
              <a:solidFill>
                <a:schemeClr val="tx1">
                  <a:lumMod val="85000"/>
                  <a:lumOff val="1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sym typeface="+mn-ea"/>
              </a:rPr>
              <a:t>围炉煮茶、燃香、看书、写字、抄经，</a:t>
            </a:r>
            <a:endParaRPr lang="zh-CN" altLang="en-US" sz="2400" b="1" spc="600" dirty="0">
              <a:solidFill>
                <a:schemeClr val="tx1">
                  <a:lumMod val="85000"/>
                  <a:lumOff val="1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sym typeface="+mn-ea"/>
              </a:rPr>
              <a:t>发呆、晒冬日暖阳、滋养心灵，回归</a:t>
            </a:r>
            <a:r>
              <a:rPr lang="zh-CN" altLang="en-US" sz="2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sym typeface="+mn-ea"/>
              </a:rPr>
              <a:t>内在。</a:t>
            </a:r>
            <a:endParaRPr lang="zh-CN" altLang="en-US" sz="2400" b="1" spc="600" dirty="0">
              <a:solidFill>
                <a:schemeClr val="tx1">
                  <a:lumMod val="85000"/>
                  <a:lumOff val="1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rcRect l="4888" t="1925" r="24725" b="1213"/>
          <a:stretch>
            <a:fillRect/>
          </a:stretch>
        </p:blipFill>
        <p:spPr>
          <a:xfrm>
            <a:off x="877570" y="1063625"/>
            <a:ext cx="3778885" cy="497713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4983480" y="2292985"/>
            <a:ext cx="6212205" cy="2874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sz="2000" spc="300" dirty="0">
                <a:latin typeface="微软雅黑" panose="020B0503020204020204" charset="-122"/>
                <a:ea typeface="微软雅黑" panose="020B0503020204020204" charset="-122"/>
              </a:rPr>
              <a:t>智慧栈名称：</a:t>
            </a:r>
            <a:r>
              <a:rPr lang="zh-CN" sz="2000" spc="300" dirty="0">
                <a:latin typeface="微软雅黑" panose="020B0503020204020204" charset="-122"/>
                <a:ea typeface="微软雅黑" panose="020B0503020204020204" charset="-122"/>
              </a:rPr>
              <a:t>如醒</a:t>
            </a:r>
            <a:r>
              <a:rPr sz="2000" spc="300" dirty="0">
                <a:latin typeface="微软雅黑" panose="020B0503020204020204" charset="-122"/>
                <a:ea typeface="微软雅黑" panose="020B0503020204020204" charset="-122"/>
              </a:rPr>
              <a:t>智慧栈</a:t>
            </a:r>
            <a:endParaRPr sz="2000" spc="3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zh-CN" sz="2000" spc="300" dirty="0">
                <a:latin typeface="微软雅黑" panose="020B0503020204020204" charset="-122"/>
                <a:ea typeface="微软雅黑" panose="020B0503020204020204" charset="-122"/>
              </a:rPr>
              <a:t>形式：公益</a:t>
            </a:r>
            <a:endParaRPr lang="zh-CN" sz="2000" spc="3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sz="2000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预计人数：</a:t>
            </a:r>
            <a:r>
              <a:rPr lang="en-US" sz="2000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8-10</a:t>
            </a:r>
            <a:r>
              <a:rPr lang="zh-CN" altLang="en-US" sz="2000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人</a:t>
            </a:r>
            <a:endParaRPr lang="zh-CN" altLang="en-US" sz="2000" spc="3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sz="2000" spc="300" dirty="0">
                <a:latin typeface="微软雅黑" panose="020B0503020204020204" charset="-122"/>
                <a:ea typeface="微软雅黑" panose="020B0503020204020204" charset="-122"/>
              </a:rPr>
              <a:t>时间：</a:t>
            </a:r>
            <a:r>
              <a:rPr lang="zh-CN" sz="2000" spc="300" dirty="0">
                <a:latin typeface="微软雅黑" panose="020B0503020204020204" charset="-122"/>
                <a:ea typeface="微软雅黑" panose="020B0503020204020204" charset="-122"/>
              </a:rPr>
              <a:t>每周四</a:t>
            </a:r>
            <a:r>
              <a:rPr lang="en-US" altLang="zh-CN" sz="2000" spc="300" dirty="0">
                <a:latin typeface="微软雅黑" panose="020B0503020204020204" charset="-122"/>
                <a:ea typeface="微软雅黑" panose="020B0503020204020204" charset="-122"/>
              </a:rPr>
              <a:t>14</a:t>
            </a:r>
            <a:r>
              <a:rPr lang="zh-CN" altLang="en-US" sz="2000" spc="300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2000" spc="300" dirty="0">
                <a:latin typeface="微软雅黑" panose="020B0503020204020204" charset="-122"/>
                <a:ea typeface="微软雅黑" panose="020B0503020204020204" charset="-122"/>
              </a:rPr>
              <a:t>00-16</a:t>
            </a:r>
            <a:r>
              <a:rPr lang="zh-CN" altLang="en-US" sz="2000" spc="300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2000" spc="300" dirty="0">
                <a:latin typeface="微软雅黑" panose="020B0503020204020204" charset="-122"/>
                <a:ea typeface="微软雅黑" panose="020B0503020204020204" charset="-122"/>
              </a:rPr>
              <a:t>00</a:t>
            </a:r>
            <a:endParaRPr lang="zh-CN" sz="2000" spc="3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sz="2000" spc="300" dirty="0">
                <a:latin typeface="微软雅黑" panose="020B0503020204020204" charset="-122"/>
                <a:ea typeface="微软雅黑" panose="020B0503020204020204" charset="-122"/>
              </a:rPr>
              <a:t>地址：</a:t>
            </a:r>
            <a:r>
              <a:rPr lang="zh-CN" sz="2000" spc="300" dirty="0">
                <a:latin typeface="微软雅黑" panose="020B0503020204020204" charset="-122"/>
                <a:ea typeface="微软雅黑" panose="020B0503020204020204" charset="-122"/>
              </a:rPr>
              <a:t>山东省临沂市天津路居然之家壹公馆</a:t>
            </a:r>
            <a:endParaRPr lang="zh-CN" sz="2000" spc="3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zh-CN" altLang="en-US" sz="2000" spc="3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11"/>
          <p:cNvSpPr txBox="1"/>
          <p:nvPr>
            <p:custDataLst>
              <p:tags r:id="rId1"/>
            </p:custDataLst>
          </p:nvPr>
        </p:nvSpPr>
        <p:spPr>
          <a:xfrm>
            <a:off x="4656380" y="649404"/>
            <a:ext cx="471430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</a:t>
            </a:r>
            <a:r>
              <a:rPr lang="zh-CN" altLang="en-US" sz="32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sym typeface="+mn-ea"/>
              </a:rPr>
              <a:t>活动概述</a:t>
            </a:r>
            <a:endParaRPr lang="zh-CN" altLang="en-US" sz="32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rcRect l="2379" t="5719" r="3525" b="6438"/>
          <a:stretch>
            <a:fillRect/>
          </a:stretch>
        </p:blipFill>
        <p:spPr>
          <a:xfrm>
            <a:off x="1033145" y="2130425"/>
            <a:ext cx="3507740" cy="3199765"/>
          </a:xfrm>
          <a:prstGeom prst="ellipse">
            <a:avLst/>
          </a:prstGeom>
        </p:spPr>
      </p:pic>
    </p:spTree>
  </p:cSld>
  <p:clrMapOvr>
    <a:masterClrMapping/>
  </p:clrMapOvr>
  <p:transition spd="slow" advClick="0" advTm="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line01" hidden="1"/>
          <p:cNvCxnSpPr/>
          <p:nvPr/>
        </p:nvCxnSpPr>
        <p:spPr>
          <a:xfrm>
            <a:off x="4657344" y="0"/>
            <a:ext cx="0" cy="685800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ne01" hidden="1"/>
          <p:cNvCxnSpPr/>
          <p:nvPr/>
        </p:nvCxnSpPr>
        <p:spPr>
          <a:xfrm>
            <a:off x="0" y="2619756"/>
            <a:ext cx="12192000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图文框 102"/>
          <p:cNvSpPr/>
          <p:nvPr/>
        </p:nvSpPr>
        <p:spPr>
          <a:xfrm rot="5400000">
            <a:off x="5798928" y="5599333"/>
            <a:ext cx="806165" cy="1058857"/>
          </a:xfrm>
          <a:custGeom>
            <a:avLst/>
            <a:gdLst/>
            <a:ahLst/>
            <a:cxnLst/>
            <a:rect l="l" t="t" r="r" b="b"/>
            <a:pathLst>
              <a:path w="908499" h="1193268">
                <a:moveTo>
                  <a:pt x="0" y="0"/>
                </a:moveTo>
                <a:lnTo>
                  <a:pt x="908499" y="0"/>
                </a:lnTo>
                <a:lnTo>
                  <a:pt x="908499" y="1193268"/>
                </a:lnTo>
                <a:lnTo>
                  <a:pt x="746970" y="1193268"/>
                </a:lnTo>
                <a:lnTo>
                  <a:pt x="746970" y="161529"/>
                </a:lnTo>
                <a:lnTo>
                  <a:pt x="0" y="161529"/>
                </a:lnTo>
                <a:close/>
              </a:path>
            </a:pathLst>
          </a:custGeom>
          <a:solidFill>
            <a:srgbClr val="1F3060"/>
          </a:solidFill>
          <a:ln>
            <a:solidFill>
              <a:srgbClr val="2C3F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018230" y="146455"/>
            <a:ext cx="1103445" cy="511499"/>
          </a:xfrm>
          <a:custGeom>
            <a:avLst/>
            <a:gdLst/>
            <a:ahLst/>
            <a:cxnLst/>
            <a:rect l="l" t="t" r="r" b="b"/>
            <a:pathLst>
              <a:path w="827584" h="383624">
                <a:moveTo>
                  <a:pt x="0" y="0"/>
                </a:moveTo>
                <a:lnTo>
                  <a:pt x="827584" y="0"/>
                </a:lnTo>
                <a:lnTo>
                  <a:pt x="827584" y="161529"/>
                </a:lnTo>
                <a:lnTo>
                  <a:pt x="161529" y="161529"/>
                </a:lnTo>
                <a:lnTo>
                  <a:pt x="161529" y="383624"/>
                </a:lnTo>
                <a:lnTo>
                  <a:pt x="0" y="383624"/>
                </a:lnTo>
                <a:close/>
              </a:path>
            </a:pathLst>
          </a:custGeom>
          <a:solidFill>
            <a:srgbClr val="1F306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矩形 41"/>
          <p:cNvSpPr/>
          <p:nvPr>
            <p:custDataLst>
              <p:tags r:id="rId1"/>
            </p:custDataLst>
          </p:nvPr>
        </p:nvSpPr>
        <p:spPr>
          <a:xfrm>
            <a:off x="2608580" y="696595"/>
            <a:ext cx="3648710" cy="627761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indent="0" algn="l">
              <a:lnSpc>
                <a:spcPct val="100000"/>
              </a:lnSpc>
              <a:buNone/>
            </a:pPr>
            <a:r>
              <a:rPr lang="zh-CN" altLang="en-US" sz="3200" b="1" spc="600" dirty="0">
                <a:solidFill>
                  <a:schemeClr val="tx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sym typeface="+mn-ea"/>
              </a:rPr>
              <a:t>四、活动流程</a:t>
            </a:r>
            <a:endParaRPr lang="zh-CN" altLang="en-US" sz="3200" spc="600" dirty="0">
              <a:solidFill>
                <a:schemeClr val="tx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sym typeface="+mn-ea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sz="2000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沐手</a:t>
            </a:r>
            <a:endParaRPr sz="2000" spc="3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sz="2000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焚香</a:t>
            </a:r>
            <a:endParaRPr sz="2000" spc="3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sz="2000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介绍必经之路</a:t>
            </a:r>
            <a:endParaRPr sz="2000" spc="3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sz="2000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静心 5 分钟</a:t>
            </a:r>
            <a:endParaRPr sz="2000" spc="3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2000">
                <a:sym typeface="+mn-ea"/>
              </a:rPr>
              <a:t>诵开经偈</a:t>
            </a:r>
            <a:endParaRPr lang="zh-CN" altLang="en-US" sz="2000"/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2000">
                <a:sym typeface="+mn-ea"/>
              </a:rPr>
              <a:t>抄经</a:t>
            </a:r>
            <a:endParaRPr lang="zh-CN" altLang="en-US" sz="2000"/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2000">
                <a:sym typeface="+mn-ea"/>
              </a:rPr>
              <a:t>诵经</a:t>
            </a:r>
            <a:endParaRPr lang="zh-CN" altLang="en-US" sz="2000"/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2000">
                <a:sym typeface="+mn-ea"/>
              </a:rPr>
              <a:t>回向</a:t>
            </a:r>
            <a:endParaRPr lang="zh-CN" altLang="en-US" sz="2000"/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2000">
                <a:sym typeface="+mn-ea"/>
              </a:rPr>
              <a:t>交流分享</a:t>
            </a:r>
            <a:endParaRPr lang="zh-CN" altLang="en-US" sz="2000"/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2000">
                <a:sym typeface="+mn-ea"/>
              </a:rPr>
              <a:t>活动总结</a:t>
            </a:r>
            <a:endParaRPr lang="zh-CN" altLang="en-US" sz="2000"/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2000">
                <a:sym typeface="+mn-ea"/>
              </a:rPr>
              <a:t>合影留念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indent="0" algn="l">
              <a:lnSpc>
                <a:spcPct val="100000"/>
              </a:lnSpc>
              <a:buNone/>
            </a:pPr>
            <a:endParaRPr lang="zh-CN" altLang="en-US" sz="2000" spc="6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pPr indent="0" algn="l">
              <a:lnSpc>
                <a:spcPct val="100000"/>
              </a:lnSpc>
              <a:buNone/>
            </a:pPr>
            <a:r>
              <a:rPr lang="zh-CN" altLang="en-US" sz="20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sym typeface="+mn-ea"/>
              </a:rPr>
              <a:t> 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18030" y="146685"/>
            <a:ext cx="4714240" cy="63855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1F3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7" name="图文框 6"/>
          <p:cNvSpPr/>
          <p:nvPr/>
        </p:nvSpPr>
        <p:spPr>
          <a:xfrm>
            <a:off x="7824192" y="603483"/>
            <a:ext cx="4032448" cy="5472608"/>
          </a:xfrm>
          <a:prstGeom prst="frame">
            <a:avLst>
              <a:gd name="adj1" fmla="val 6242"/>
            </a:avLst>
          </a:prstGeom>
          <a:solidFill>
            <a:srgbClr val="D3CD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9922" y="696572"/>
            <a:ext cx="2466447" cy="4368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683895" y="902335"/>
            <a:ext cx="3808095" cy="5010150"/>
          </a:xfrm>
          <a:prstGeom prst="frame">
            <a:avLst>
              <a:gd name="adj1" fmla="val 3482"/>
            </a:avLst>
          </a:prstGeom>
          <a:solidFill>
            <a:srgbClr val="1F3060"/>
          </a:solidFill>
          <a:ln>
            <a:noFill/>
          </a:ln>
          <a:effectLst>
            <a:outerShdw blurRad="63500" dist="50800" dir="2052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" y="1759585"/>
            <a:ext cx="3613785" cy="4160520"/>
          </a:xfrm>
          <a:prstGeom prst="rect">
            <a:avLst/>
          </a:prstGeom>
        </p:spPr>
      </p:pic>
      <p:sp>
        <p:nvSpPr>
          <p:cNvPr id="15" name="TextBox 11"/>
          <p:cNvSpPr txBox="1"/>
          <p:nvPr>
            <p:custDataLst>
              <p:tags r:id="rId2"/>
            </p:custDataLst>
          </p:nvPr>
        </p:nvSpPr>
        <p:spPr>
          <a:xfrm>
            <a:off x="5034840" y="902134"/>
            <a:ext cx="471430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2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sym typeface="+mn-ea"/>
              </a:rPr>
              <a:t>总结</a:t>
            </a:r>
            <a:r>
              <a:rPr lang="en-US" altLang="zh-CN" sz="32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sym typeface="+mn-ea"/>
              </a:rPr>
              <a:t>/</a:t>
            </a:r>
            <a:r>
              <a:rPr lang="zh-CN" altLang="en-US" sz="32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sym typeface="+mn-ea"/>
              </a:rPr>
              <a:t>期望结果：</a:t>
            </a:r>
            <a:endParaRPr lang="zh-CN" altLang="en-US" sz="32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12"/>
          <p:cNvSpPr txBox="1"/>
          <p:nvPr>
            <p:custDataLst>
              <p:tags r:id="rId3"/>
            </p:custDataLst>
          </p:nvPr>
        </p:nvSpPr>
        <p:spPr>
          <a:xfrm>
            <a:off x="4933315" y="2039620"/>
            <a:ext cx="7095490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90000"/>
              </a:lnSpc>
              <a:buAutoNum type="arabicPeriod"/>
            </a:pPr>
            <a:r>
              <a:rPr lang="zh-CN" altLang="en-US" sz="2000" b="1" spc="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黑体简体" panose="02000000000000000000" charset="-122"/>
                <a:ea typeface="方正黑体简体" panose="02000000000000000000" charset="-122"/>
                <a:sym typeface="+mn-ea"/>
              </a:rPr>
              <a:t>愿抄经的朋友都能静下来，</a:t>
            </a:r>
            <a:endParaRPr lang="zh-CN" altLang="en-US" sz="2000" b="1" spc="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方正黑体简体" panose="02000000000000000000" charset="-122"/>
              <a:ea typeface="方正黑体简体" panose="02000000000000000000" charset="-122"/>
              <a:sym typeface="+mn-ea"/>
            </a:endParaRPr>
          </a:p>
          <a:p>
            <a:pPr marL="457200" indent="-457200" algn="l">
              <a:lnSpc>
                <a:spcPct val="190000"/>
              </a:lnSpc>
              <a:buAutoNum type="arabicPeriod"/>
            </a:pPr>
            <a:r>
              <a:rPr lang="zh-CN" altLang="en-US" sz="2000" b="1" spc="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黑体简体" panose="02000000000000000000" charset="-122"/>
                <a:ea typeface="方正黑体简体" panose="02000000000000000000" charset="-122"/>
                <a:sym typeface="+mn-ea"/>
              </a:rPr>
              <a:t>滋养自己，温暖他人。</a:t>
            </a:r>
            <a:endParaRPr lang="zh-CN" altLang="en-US" sz="2000" b="1" spc="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方正黑体简体" panose="02000000000000000000" charset="-122"/>
              <a:ea typeface="方正黑体简体" panose="02000000000000000000" charset="-122"/>
            </a:endParaRPr>
          </a:p>
          <a:p>
            <a:pPr marL="457200" indent="-457200" algn="l">
              <a:lnSpc>
                <a:spcPct val="190000"/>
              </a:lnSpc>
              <a:buAutoNum type="arabicPeriod"/>
            </a:pPr>
            <a:r>
              <a:rPr lang="zh-CN" altLang="en-US" sz="2000" b="1" spc="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黑体简体" panose="02000000000000000000" charset="-122"/>
                <a:ea typeface="方正黑体简体" panose="02000000000000000000" charset="-122"/>
                <a:sym typeface="+mn-ea"/>
              </a:rPr>
              <a:t>时间与其他活动冲突，提前通知，调整时间；</a:t>
            </a:r>
            <a:endParaRPr lang="zh-CN" altLang="en-US" sz="2000" b="1" spc="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方正黑体简体" panose="02000000000000000000" charset="-122"/>
              <a:ea typeface="方正黑体简体" panose="02000000000000000000" charset="-122"/>
            </a:endParaRPr>
          </a:p>
          <a:p>
            <a:pPr marL="457200" indent="-457200" algn="l">
              <a:lnSpc>
                <a:spcPct val="190000"/>
              </a:lnSpc>
              <a:buAutoNum type="arabicPeriod"/>
            </a:pPr>
            <a:r>
              <a:rPr lang="zh-CN" altLang="en-US" sz="2000" b="1" spc="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黑体简体" panose="02000000000000000000" charset="-122"/>
                <a:ea typeface="方正黑体简体" panose="02000000000000000000" charset="-122"/>
                <a:sym typeface="+mn-ea"/>
              </a:rPr>
              <a:t>活动人数无论多少，照样进行；</a:t>
            </a:r>
            <a:endParaRPr lang="zh-CN" altLang="en-US" sz="2000" b="1" spc="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方正黑体简体" panose="02000000000000000000" charset="-122"/>
              <a:ea typeface="方正黑体简体" panose="02000000000000000000" charset="-122"/>
            </a:endParaRPr>
          </a:p>
          <a:p>
            <a:pPr marL="457200" indent="-457200" algn="l">
              <a:lnSpc>
                <a:spcPct val="190000"/>
              </a:lnSpc>
              <a:buAutoNum type="arabicPeriod"/>
            </a:pPr>
            <a:r>
              <a:rPr lang="zh-CN" altLang="en-US" sz="2000" b="1" spc="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黑体简体" panose="02000000000000000000" charset="-122"/>
                <a:ea typeface="方正黑体简体" panose="02000000000000000000" charset="-122"/>
                <a:sym typeface="+mn-ea"/>
              </a:rPr>
              <a:t>引导所有人要有恭敬心，敬畏心！</a:t>
            </a:r>
            <a:endParaRPr lang="zh-CN" altLang="en-US" sz="2000" b="1" spc="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方正黑体简体" panose="02000000000000000000" charset="-122"/>
              <a:ea typeface="方正黑体简体" panose="02000000000000000000" charset="-122"/>
              <a:sym typeface="+mn-ea"/>
            </a:endParaRPr>
          </a:p>
          <a:p>
            <a:pPr marL="457200" indent="-457200" algn="l">
              <a:lnSpc>
                <a:spcPct val="190000"/>
              </a:lnSpc>
              <a:buAutoNum type="arabicPeriod"/>
            </a:pPr>
            <a:r>
              <a:rPr lang="zh-CN" altLang="en-US" sz="2000" b="1" spc="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黑体简体" panose="02000000000000000000" charset="-122"/>
                <a:ea typeface="方正黑体简体" panose="02000000000000000000" charset="-122"/>
                <a:sym typeface="+mn-ea"/>
              </a:rPr>
              <a:t>尊重，珍惜当下</a:t>
            </a:r>
            <a:endParaRPr lang="zh-CN" altLang="en-US" sz="2000" b="1" spc="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方正黑体简体" panose="02000000000000000000" charset="-122"/>
              <a:ea typeface="方正黑体简体" panose="02000000000000000000" charset="-122"/>
              <a:sym typeface="+mn-ea"/>
            </a:endParaRPr>
          </a:p>
        </p:txBody>
      </p:sp>
    </p:spTree>
  </p:cSld>
  <p:clrMapOvr>
    <a:masterClrMapping/>
  </p:clrMapOvr>
  <p:transition spd="slow"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ne01" hidden="1"/>
          <p:cNvCxnSpPr/>
          <p:nvPr/>
        </p:nvCxnSpPr>
        <p:spPr>
          <a:xfrm>
            <a:off x="4657344" y="-27384"/>
            <a:ext cx="0" cy="6885384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01" hidden="1"/>
          <p:cNvCxnSpPr/>
          <p:nvPr/>
        </p:nvCxnSpPr>
        <p:spPr>
          <a:xfrm>
            <a:off x="-1008789" y="2602832"/>
            <a:ext cx="12192000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0"/>
          <a:stretch>
            <a:fillRect/>
          </a:stretch>
        </p:blipFill>
        <p:spPr>
          <a:xfrm>
            <a:off x="0" y="-1"/>
            <a:ext cx="12192000" cy="38974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4" b="55470"/>
          <a:stretch>
            <a:fillRect/>
          </a:stretch>
        </p:blipFill>
        <p:spPr>
          <a:xfrm flipV="1">
            <a:off x="0" y="3897442"/>
            <a:ext cx="12192000" cy="211361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4" b="55470"/>
          <a:stretch>
            <a:fillRect/>
          </a:stretch>
        </p:blipFill>
        <p:spPr>
          <a:xfrm>
            <a:off x="0" y="6011056"/>
            <a:ext cx="12192000" cy="84694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211529" y="3313560"/>
            <a:ext cx="10680837" cy="1420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spc="600" dirty="0">
                <a:solidFill>
                  <a:schemeClr val="bg2">
                    <a:lumMod val="1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感恩遇见！</a:t>
            </a:r>
            <a:endParaRPr lang="zh-CN" altLang="en-US" sz="7200" b="1" spc="600" dirty="0">
              <a:solidFill>
                <a:schemeClr val="bg2">
                  <a:lumMod val="1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p="http://schemas.openxmlformats.org/presentationml/2006/main">
  <p:tag name="KSO_WM_DIAGRAM_VIRTUALLY_FRAME" val="{&quot;height&quot;:477.10236220472433,&quot;left&quot;:308.8292125984251,&quot;top&quot;:44.213858267716525,&quot;width&quot;:540.4051181102365}"/>
</p:tagLst>
</file>

<file path=ppt/tags/tag2.xml><?xml version="1.0" encoding="utf-8"?>
<p:tagLst xmlns:p="http://schemas.openxmlformats.org/presentationml/2006/main">
  <p:tag name="KSO_WM_DIAGRAM_VIRTUALLY_FRAME" val="{&quot;height&quot;:423.73984251968506,&quot;left&quot;:397.99401574803153,&quot;top&quot;:33.634173228346455,&quot;width&quot;:541.1059842519685}"/>
</p:tagLst>
</file>

<file path=ppt/tags/tag3.xml><?xml version="1.0" encoding="utf-8"?>
<p:tagLst xmlns:p="http://schemas.openxmlformats.org/presentationml/2006/main">
  <p:tag name="KSO_WM_DIAGRAM_VIRTUALLY_FRAME" val="{&quot;height&quot;:423.73984251968506,&quot;left&quot;:397.99401574803153,&quot;top&quot;:33.634173228346455,&quot;width&quot;:541.1059842519685}"/>
</p:tagLst>
</file>

<file path=ppt/tags/tag4.xml><?xml version="1.0" encoding="utf-8"?>
<p:tagLst xmlns:p="http://schemas.openxmlformats.org/presentationml/2006/main">
  <p:tag name="KSO_WM_DIAGRAM_VIRTUALLY_FRAME" val="{&quot;height&quot;:423.73984251968506,&quot;left&quot;:397.99401574803153,&quot;top&quot;:33.634173228346455,&quot;width&quot;:541.1059842519685}"/>
</p:tagLst>
</file>

<file path=ppt/tags/tag5.xml><?xml version="1.0" encoding="utf-8"?>
<p:tagLst xmlns:p="http://schemas.openxmlformats.org/presentationml/2006/main">
  <p:tag name="KSO_WM_DIAGRAM_VIRTUALLY_FRAME" val="{&quot;height&quot;:1131.4655118110236,&quot;left&quot;:303.79606299212594,&quot;top&quot;:45.51590551181103,&quot;width&quot;:642.7670078740159}"/>
</p:tagLst>
</file>

<file path=ppt/tags/tag6.xml><?xml version="1.0" encoding="utf-8"?>
<p:tagLst xmlns:p="http://schemas.openxmlformats.org/presentationml/2006/main">
  <p:tag name="KSO_WM_DIAGRAM_VIRTUALLY_FRAME" val="{&quot;height&quot;:356.29842519685036,&quot;left&quot;:396.4440157480315,&quot;top&quot;:113.43417322834645,&quot;width&quot;:507.0558267716536}"/>
</p:tagLst>
</file>

<file path=ppt/tags/tag7.xml><?xml version="1.0" encoding="utf-8"?>
<p:tagLst xmlns:p="http://schemas.openxmlformats.org/presentationml/2006/main">
  <p:tag name="KSO_WM_DIAGRAM_VIRTUALLY_FRAME" val="{&quot;height&quot;:356.29842519685036,&quot;left&quot;:396.4440157480315,&quot;top&quot;:113.43417322834645,&quot;width&quot;:507.0558267716536}"/>
</p:tagLst>
</file>

<file path=ppt/tags/tag8.xml><?xml version="1.0" encoding="utf-8"?>
<p:tagLst xmlns:p="http://schemas.openxmlformats.org/presentationml/2006/main">
  <p:tag name="ISPRING_PRESENTATION_TITLE" val="B16"/>
  <p:tag name="commondata" val="eyJoZGlkIjoiYTcyYjZjM2NmYTNlNmNjODg0YjNlNmM3NjUwZmRkOTk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619</Words>
  <Application>WPS 演示</Application>
  <PresentationFormat>宽屏</PresentationFormat>
  <Paragraphs>73</Paragraphs>
  <Slides>8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华文楷体</vt:lpstr>
      <vt:lpstr>隶书</vt:lpstr>
      <vt:lpstr>方正古隶简体</vt:lpstr>
      <vt:lpstr>新宋体</vt:lpstr>
      <vt:lpstr>方正黑体简体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B16</dc:title>
  <dc:creator>asus</dc:creator>
  <cp:lastModifiedBy>惜缘</cp:lastModifiedBy>
  <cp:revision>16</cp:revision>
  <dcterms:created xsi:type="dcterms:W3CDTF">2018-01-30T04:23:00Z</dcterms:created>
  <dcterms:modified xsi:type="dcterms:W3CDTF">2024-11-07T00:50:19Z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27A11CC4FCBE4653845FC7CD6917CED6_12</vt:lpwstr>
  </property>
  <property fmtid="{D5CDD505-2E9C-101B-9397-08002B2CF9AE}" pid="3" name="KSOProductBuildVer">
    <vt:lpwstr>2052-12.1.0.18608</vt:lpwstr>
  </property>
</Properties>
</file>