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0" r:id="rId3"/>
    <p:sldId id="259" r:id="rId4"/>
    <p:sldId id="262" r:id="rId5"/>
    <p:sldId id="266" r:id="rId6"/>
    <p:sldId id="265" r:id="rId7"/>
    <p:sldId id="282" r:id="rId8"/>
    <p:sldId id="267" r:id="rId9"/>
    <p:sldId id="261" r:id="rId10"/>
    <p:sldId id="295" r:id="rId11"/>
    <p:sldId id="271" r:id="rId12"/>
    <p:sldId id="264" r:id="rId13"/>
    <p:sldId id="258" r:id="rId14"/>
  </p:sldIdLst>
  <p:sldSz cx="12192000" cy="6858000" type="screen4x3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426A75"/>
    <a:srgbClr val="A6B0B2"/>
    <a:srgbClr val="668A92"/>
    <a:srgbClr val="18555C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206"/>
        <p:guide pos="38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6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/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/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/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/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/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6" Type="http://schemas.openxmlformats.org/officeDocument/2006/relationships/slideLayout" Target="../slideLayouts/slideLayout1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image" Target="../media/image3.png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/>
        </p:nvGrpSpPr>
        <p:grpSpPr>
          <a:xfrm>
            <a:off x="-3175" y="65405"/>
            <a:ext cx="12197080" cy="6802755"/>
            <a:chOff x="-5" y="6"/>
            <a:chExt cx="19208" cy="10713"/>
          </a:xfrm>
        </p:grpSpPr>
        <p:grpSp>
          <p:nvGrpSpPr>
            <p:cNvPr id="11" name="组合 10"/>
            <p:cNvGrpSpPr/>
            <p:nvPr/>
          </p:nvGrpSpPr>
          <p:grpSpPr>
            <a:xfrm>
              <a:off x="-1" y="6"/>
              <a:ext cx="19204" cy="10713"/>
              <a:chOff x="-1" y="6"/>
              <a:chExt cx="19204" cy="10713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0" y="6"/>
                <a:ext cx="19203" cy="8309"/>
                <a:chOff x="0" y="-18"/>
                <a:chExt cx="19203" cy="8309"/>
              </a:xfrm>
            </p:grpSpPr>
            <p:pic>
              <p:nvPicPr>
                <p:cNvPr id="2" name="图片 1" descr="421a9e9ab387814c4cfba969a5ad7b4e"/>
                <p:cNvPicPr>
                  <a:picLocks noChangeAspect="1"/>
                </p:cNvPicPr>
                <p:nvPr/>
              </p:nvPicPr>
              <p:blipFill>
                <a:blip r:embed="rId1"/>
                <a:srcRect t="1274" r="-5"/>
                <a:stretch>
                  <a:fillRect/>
                </a:stretch>
              </p:blipFill>
              <p:spPr>
                <a:xfrm>
                  <a:off x="0" y="385"/>
                  <a:ext cx="19203" cy="7906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pic>
              <p:nvPicPr>
                <p:cNvPr id="8" name="图片 7" descr="421a9e9ab387814c4cfba969a5ad7b4e"/>
                <p:cNvPicPr>
                  <a:picLocks noChangeAspect="1"/>
                </p:cNvPicPr>
                <p:nvPr/>
              </p:nvPicPr>
              <p:blipFill>
                <a:blip r:embed="rId1"/>
                <a:srcRect l="89184" r="1567" b="92918"/>
                <a:stretch>
                  <a:fillRect/>
                </a:stretch>
              </p:blipFill>
              <p:spPr>
                <a:xfrm rot="10800000" flipH="1" flipV="1">
                  <a:off x="17606" y="-18"/>
                  <a:ext cx="1594" cy="651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</p:grpSp>
          <p:sp>
            <p:nvSpPr>
              <p:cNvPr id="10" name="矩形 9"/>
              <p:cNvSpPr/>
              <p:nvPr/>
            </p:nvSpPr>
            <p:spPr>
              <a:xfrm>
                <a:off x="-1" y="8031"/>
                <a:ext cx="19199" cy="2688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7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pic>
          <p:nvPicPr>
            <p:cNvPr id="12" name="图片 11" descr="421a9e9ab387814c4cfba969a5ad7b4e"/>
            <p:cNvPicPr>
              <a:picLocks noChangeAspect="1"/>
            </p:cNvPicPr>
            <p:nvPr/>
          </p:nvPicPr>
          <p:blipFill>
            <a:blip r:embed="rId1"/>
            <a:srcRect t="150" r="93342" b="85502"/>
            <a:stretch>
              <a:fillRect/>
            </a:stretch>
          </p:blipFill>
          <p:spPr>
            <a:xfrm>
              <a:off x="-5" y="7"/>
              <a:ext cx="1175" cy="114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4" name="组合 3"/>
          <p:cNvGrpSpPr/>
          <p:nvPr>
            <p:custDataLst>
              <p:tags r:id="rId2"/>
            </p:custDataLst>
          </p:nvPr>
        </p:nvGrpSpPr>
        <p:grpSpPr>
          <a:xfrm>
            <a:off x="3701213" y="4196080"/>
            <a:ext cx="5792329" cy="2069465"/>
            <a:chOff x="-2131" y="5898"/>
            <a:chExt cx="7765" cy="3259"/>
          </a:xfrm>
        </p:grpSpPr>
        <p:sp>
          <p:nvSpPr>
            <p:cNvPr id="21" name="文本框 20"/>
            <p:cNvSpPr txBox="1"/>
            <p:nvPr/>
          </p:nvSpPr>
          <p:spPr>
            <a:xfrm>
              <a:off x="-2131" y="5898"/>
              <a:ext cx="6421" cy="17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l"/>
              <a:r>
                <a:rPr lang="zh-CN" altLang="en-US" sz="6000">
                  <a:latin typeface="楷体" panose="02010609060101010101" charset="-122"/>
                  <a:ea typeface="楷体" panose="02010609060101010101" charset="-122"/>
                </a:rPr>
                <a:t>觀自在智慧</a:t>
              </a:r>
              <a:r>
                <a:rPr lang="zh-CN" altLang="en-US" sz="6000">
                  <a:latin typeface="楷体" panose="02010609060101010101" charset="-122"/>
                  <a:ea typeface="楷体" panose="02010609060101010101" charset="-122"/>
                </a:rPr>
                <a:t>栈</a:t>
              </a:r>
              <a:endParaRPr lang="zh-CN" altLang="en-US" sz="60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-254" y="7946"/>
              <a:ext cx="5888" cy="121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2800" b="1" spc="200">
                  <a:solidFill>
                    <a:schemeClr val="tx1"/>
                  </a:solidFill>
                  <a:uFillTx/>
                  <a:latin typeface="楷体" panose="02010609060101010101" charset="-122"/>
                  <a:ea typeface="楷体" panose="02010609060101010101" charset="-122"/>
                </a:rPr>
                <a:t>运营计划书</a:t>
              </a:r>
              <a:endParaRPr lang="zh-CN" altLang="en-US" sz="2800" b="1" spc="2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7" name="组合 16"/>
          <p:cNvGrpSpPr>
            <a:grpSpLocks noChangeAspect="1"/>
          </p:cNvGrpSpPr>
          <p:nvPr/>
        </p:nvGrpSpPr>
        <p:grpSpPr>
          <a:xfrm>
            <a:off x="5313680" y="2389505"/>
            <a:ext cx="1565275" cy="1565275"/>
            <a:chOff x="16906" y="3727"/>
            <a:chExt cx="1134" cy="1134"/>
          </a:xfrm>
        </p:grpSpPr>
        <p:cxnSp>
          <p:nvCxnSpPr>
            <p:cNvPr id="18" name="直接连接符 17"/>
            <p:cNvCxnSpPr>
              <a:stCxn id="20" idx="1"/>
              <a:endCxn id="20" idx="3"/>
            </p:cNvCxnSpPr>
            <p:nvPr/>
          </p:nvCxnSpPr>
          <p:spPr>
            <a:xfrm>
              <a:off x="16906" y="4294"/>
              <a:ext cx="113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20" idx="0"/>
              <a:endCxn id="20" idx="2"/>
            </p:cNvCxnSpPr>
            <p:nvPr/>
          </p:nvCxnSpPr>
          <p:spPr>
            <a:xfrm>
              <a:off x="17473" y="3727"/>
              <a:ext cx="0" cy="113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16906" y="3727"/>
              <a:ext cx="1134" cy="1134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10000"/>
                </a:lnSpc>
              </a:pPr>
              <a:r>
                <a:rPr lang="zh-CN" altLang="en-US" sz="8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charset="-122"/>
                  <a:ea typeface="楷体" panose="02010609060101010101" charset="-122"/>
                </a:rPr>
                <a:t>肆</a:t>
              </a:r>
              <a:endParaRPr lang="zh-CN" altLang="en-US" sz="88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690428" y="4451985"/>
            <a:ext cx="2811780" cy="5835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ctr"/>
            <a:r>
              <a:rPr lang="zh-CN" altLang="en-US" sz="3200" b="1" spc="200"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总结</a:t>
            </a:r>
            <a:endParaRPr lang="zh-CN" altLang="en-US" sz="3200" b="1" spc="200"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426065" y="523240"/>
            <a:ext cx="1239520" cy="3683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p>
            <a:pPr algn="dist"/>
            <a:r>
              <a:rPr lang="zh-CN" altLang="en-US" b="1">
                <a:solidFill>
                  <a:srgbClr val="18555C"/>
                </a:solidFill>
              </a:rPr>
              <a:t>觀自在</a:t>
            </a:r>
            <a:endParaRPr lang="zh-CN" altLang="en-US" b="1">
              <a:solidFill>
                <a:srgbClr val="18555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1" name="图片 30" descr="421a9e9ab387814c4cfba969a5ad7b4e"/>
          <p:cNvPicPr/>
          <p:nvPr/>
        </p:nvPicPr>
        <p:blipFill>
          <a:blip r:embed="rId1"/>
          <a:srcRect t="20662" r="67481" b="684"/>
          <a:stretch>
            <a:fillRect/>
          </a:stretch>
        </p:blipFill>
        <p:spPr>
          <a:xfrm>
            <a:off x="595630" y="440690"/>
            <a:ext cx="3420000" cy="298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85" h="5286">
                <a:moveTo>
                  <a:pt x="0" y="0"/>
                </a:moveTo>
                <a:lnTo>
                  <a:pt x="5685" y="0"/>
                </a:lnTo>
                <a:lnTo>
                  <a:pt x="5685" y="5286"/>
                </a:lnTo>
                <a:lnTo>
                  <a:pt x="0" y="528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32" name="图片 31" descr="421a9e9ab387814c4cfba969a5ad7b4e"/>
          <p:cNvPicPr/>
          <p:nvPr/>
        </p:nvPicPr>
        <p:blipFill>
          <a:blip r:embed="rId1"/>
          <a:srcRect l="33743" t="20662" r="33738" b="684"/>
          <a:stretch>
            <a:fillRect/>
          </a:stretch>
        </p:blipFill>
        <p:spPr>
          <a:xfrm>
            <a:off x="4247405" y="440690"/>
            <a:ext cx="3419475" cy="298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85" h="5286">
                <a:moveTo>
                  <a:pt x="0" y="0"/>
                </a:moveTo>
                <a:lnTo>
                  <a:pt x="5685" y="0"/>
                </a:lnTo>
                <a:lnTo>
                  <a:pt x="5685" y="5286"/>
                </a:lnTo>
                <a:lnTo>
                  <a:pt x="0" y="528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33" name="图片 32" descr="421a9e9ab387814c4cfba969a5ad7b4e"/>
          <p:cNvPicPr/>
          <p:nvPr/>
        </p:nvPicPr>
        <p:blipFill>
          <a:blip r:embed="rId1"/>
          <a:srcRect l="67486" t="20662" r="-5" b="684"/>
          <a:stretch>
            <a:fillRect/>
          </a:stretch>
        </p:blipFill>
        <p:spPr>
          <a:xfrm>
            <a:off x="7898655" y="440690"/>
            <a:ext cx="3419475" cy="298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85" h="5286">
                <a:moveTo>
                  <a:pt x="0" y="0"/>
                </a:moveTo>
                <a:lnTo>
                  <a:pt x="5685" y="0"/>
                </a:lnTo>
                <a:lnTo>
                  <a:pt x="5685" y="5286"/>
                </a:lnTo>
                <a:lnTo>
                  <a:pt x="0" y="528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35" name="文本框 34"/>
          <p:cNvSpPr txBox="1"/>
          <p:nvPr/>
        </p:nvSpPr>
        <p:spPr>
          <a:xfrm>
            <a:off x="625475" y="389255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总结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6310" y="4632325"/>
            <a:ext cx="95167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在这修行的路上，会有人来，也会有人离开，不抱期待，不要失落，允许一切发生。</a:t>
            </a:r>
            <a:endParaRPr lang="zh-CN" altLang="en-US"/>
          </a:p>
          <a:p>
            <a:r>
              <a:rPr lang="zh-CN" altLang="en-US"/>
              <a:t>希望自己不忘初心，去影响更多的</a:t>
            </a:r>
            <a:r>
              <a:rPr lang="zh-CN" altLang="en-US"/>
              <a:t>人。</a:t>
            </a:r>
            <a:endParaRPr lang="zh-CN" altLang="en-US"/>
          </a:p>
          <a:p>
            <a:r>
              <a:rPr lang="zh-CN" altLang="en-US"/>
              <a:t>做一束光，点亮所需要的人。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2970530" y="2995295"/>
            <a:ext cx="6250940" cy="1439545"/>
            <a:chOff x="4678" y="4717"/>
            <a:chExt cx="9844" cy="2267"/>
          </a:xfrm>
        </p:grpSpPr>
        <p:sp>
          <p:nvSpPr>
            <p:cNvPr id="4" name="文本框 3"/>
            <p:cNvSpPr txBox="1"/>
            <p:nvPr/>
          </p:nvSpPr>
          <p:spPr>
            <a:xfrm>
              <a:off x="7693" y="4717"/>
              <a:ext cx="3814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en-US" altLang="zh-CN" sz="4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</a:t>
              </a:r>
              <a:r>
                <a:rPr lang="zh-CN" altLang="en-US" sz="4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致 谢 </a:t>
              </a:r>
              <a:r>
                <a:rPr lang="zh-CN" altLang="en-US" sz="4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。</a:t>
              </a:r>
              <a:endParaRPr lang="zh-CN" altLang="en-US" sz="4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678" y="5968"/>
              <a:ext cx="9844" cy="101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p>
              <a:pPr algn="ctr" fontAlgn="auto">
                <a:lnSpc>
                  <a:spcPct val="150000"/>
                </a:lnSpc>
              </a:pPr>
              <a:r>
                <a:rPr lang="zh-CN" altLang="en-US" sz="2400" spc="200">
                  <a:solidFill>
                    <a:schemeClr val="tx1"/>
                  </a:solidFill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人生处处是修行，愿你我皆可</a:t>
              </a:r>
              <a:r>
                <a:rPr lang="zh-CN" altLang="en-US" sz="2400" spc="200">
                  <a:solidFill>
                    <a:schemeClr val="tx1"/>
                  </a:solidFill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自渡。</a:t>
              </a:r>
              <a:endParaRPr lang="zh-CN" altLang="en-US" sz="2400" spc="2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7fbc87b9b6998614cb69dc288b7a766"/>
          <p:cNvPicPr>
            <a:picLocks noChangeAspect="1"/>
          </p:cNvPicPr>
          <p:nvPr/>
        </p:nvPicPr>
        <p:blipFill>
          <a:blip r:embed="rId1"/>
          <a:srcRect r="18985" b="64677"/>
          <a:stretch>
            <a:fillRect/>
          </a:stretch>
        </p:blipFill>
        <p:spPr>
          <a:xfrm>
            <a:off x="0" y="84455"/>
            <a:ext cx="5603875" cy="2443480"/>
          </a:xfrm>
          <a:prstGeom prst="rect">
            <a:avLst/>
          </a:prstGeom>
        </p:spPr>
      </p:pic>
      <p:sp>
        <p:nvSpPr>
          <p:cNvPr id="163" name="文本框 162"/>
          <p:cNvSpPr txBox="1"/>
          <p:nvPr/>
        </p:nvSpPr>
        <p:spPr>
          <a:xfrm>
            <a:off x="1395095" y="3509645"/>
            <a:ext cx="2826385" cy="3987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/>
            <a:r>
              <a:rPr lang="zh-CN" altLang="en-US" sz="2000" spc="200"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禅如人生，人生似禅。</a:t>
            </a:r>
            <a:endParaRPr lang="zh-CN" altLang="en-US" sz="2000" spc="100">
              <a:solidFill>
                <a:schemeClr val="tx1">
                  <a:lumMod val="75000"/>
                  <a:lumOff val="2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  <a:cs typeface="逐浪古藉大字库" charset="-122"/>
              <a:sym typeface="+mn-ea"/>
            </a:endParaRPr>
          </a:p>
        </p:txBody>
      </p:sp>
      <p:sp>
        <p:nvSpPr>
          <p:cNvPr id="164" name="文本框 163"/>
          <p:cNvSpPr txBox="1"/>
          <p:nvPr/>
        </p:nvSpPr>
        <p:spPr>
          <a:xfrm>
            <a:off x="1288415" y="2506345"/>
            <a:ext cx="3353435" cy="9772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4800" spc="1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逐浪古藉大字库" charset="-122"/>
              </a:rPr>
              <a:t>目录</a:t>
            </a:r>
            <a:endParaRPr lang="zh-CN" altLang="en-US" sz="4800" spc="10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逐浪古藉大字库" charset="-122"/>
            </a:endParaRPr>
          </a:p>
        </p:txBody>
      </p:sp>
      <p:pic>
        <p:nvPicPr>
          <p:cNvPr id="166" name="图片 165" descr="fbfc0ffd1a3ca8b0b6ee706435abf437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2545080" y="2865120"/>
            <a:ext cx="361315" cy="381635"/>
          </a:xfrm>
          <a:prstGeom prst="rect">
            <a:avLst/>
          </a:prstGeom>
        </p:spPr>
      </p:pic>
      <p:grpSp>
        <p:nvGrpSpPr>
          <p:cNvPr id="174" name="组合 173"/>
          <p:cNvGrpSpPr/>
          <p:nvPr>
            <p:custDataLst>
              <p:tags r:id="rId3"/>
            </p:custDataLst>
          </p:nvPr>
        </p:nvGrpSpPr>
        <p:grpSpPr>
          <a:xfrm>
            <a:off x="6854190" y="1337310"/>
            <a:ext cx="720090" cy="720090"/>
            <a:chOff x="16906" y="3727"/>
            <a:chExt cx="1134" cy="1134"/>
          </a:xfrm>
        </p:grpSpPr>
        <p:cxnSp>
          <p:nvCxnSpPr>
            <p:cNvPr id="171" name="直接连接符 170"/>
            <p:cNvCxnSpPr>
              <a:stCxn id="170" idx="1"/>
              <a:endCxn id="170" idx="3"/>
            </p:cNvCxnSpPr>
            <p:nvPr>
              <p:custDataLst>
                <p:tags r:id="rId4"/>
              </p:custDataLst>
            </p:nvPr>
          </p:nvCxnSpPr>
          <p:spPr>
            <a:xfrm>
              <a:off x="16906" y="4294"/>
              <a:ext cx="113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>
              <a:stCxn id="170" idx="0"/>
              <a:endCxn id="170" idx="2"/>
            </p:cNvCxnSpPr>
            <p:nvPr>
              <p:custDataLst>
                <p:tags r:id="rId5"/>
              </p:custDataLst>
            </p:nvPr>
          </p:nvCxnSpPr>
          <p:spPr>
            <a:xfrm>
              <a:off x="17473" y="3727"/>
              <a:ext cx="0" cy="113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矩形 169"/>
            <p:cNvSpPr/>
            <p:nvPr>
              <p:custDataLst>
                <p:tags r:id="rId6"/>
              </p:custDataLst>
            </p:nvPr>
          </p:nvSpPr>
          <p:spPr>
            <a:xfrm>
              <a:off x="16906" y="3727"/>
              <a:ext cx="1134" cy="1134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6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壹</a:t>
              </a:r>
              <a:endParaRPr lang="zh-CN" altLang="en-US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75" name="文本框 174"/>
          <p:cNvSpPr txBox="1"/>
          <p:nvPr>
            <p:custDataLst>
              <p:tags r:id="rId7"/>
            </p:custDataLst>
          </p:nvPr>
        </p:nvSpPr>
        <p:spPr>
          <a:xfrm>
            <a:off x="8086090" y="1325245"/>
            <a:ext cx="76962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200" b="1" spc="1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身份</a:t>
            </a:r>
            <a:endParaRPr lang="zh-CN" altLang="en-US" sz="2200" b="1" spc="10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6" name="文本框 175"/>
          <p:cNvSpPr txBox="1"/>
          <p:nvPr>
            <p:custDataLst>
              <p:tags r:id="rId8"/>
            </p:custDataLst>
          </p:nvPr>
        </p:nvSpPr>
        <p:spPr>
          <a:xfrm>
            <a:off x="8086090" y="1760220"/>
            <a:ext cx="1148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pc="1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我是</a:t>
            </a:r>
            <a:r>
              <a:rPr lang="zh-CN" altLang="en-US" spc="1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谁？</a:t>
            </a:r>
            <a:endParaRPr lang="zh-CN" altLang="en-US" spc="100">
              <a:solidFill>
                <a:schemeClr val="tx1">
                  <a:lumMod val="65000"/>
                  <a:lumOff val="3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77" name="组合 176"/>
          <p:cNvGrpSpPr/>
          <p:nvPr>
            <p:custDataLst>
              <p:tags r:id="rId9"/>
            </p:custDataLst>
          </p:nvPr>
        </p:nvGrpSpPr>
        <p:grpSpPr>
          <a:xfrm>
            <a:off x="6854190" y="2554605"/>
            <a:ext cx="720090" cy="720090"/>
            <a:chOff x="16906" y="3727"/>
            <a:chExt cx="1134" cy="1134"/>
          </a:xfrm>
        </p:grpSpPr>
        <p:cxnSp>
          <p:nvCxnSpPr>
            <p:cNvPr id="178" name="直接连接符 177"/>
            <p:cNvCxnSpPr>
              <a:stCxn id="180" idx="1"/>
              <a:endCxn id="180" idx="3"/>
            </p:cNvCxnSpPr>
            <p:nvPr>
              <p:custDataLst>
                <p:tags r:id="rId10"/>
              </p:custDataLst>
            </p:nvPr>
          </p:nvCxnSpPr>
          <p:spPr>
            <a:xfrm>
              <a:off x="16906" y="4294"/>
              <a:ext cx="113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>
              <a:stCxn id="180" idx="0"/>
              <a:endCxn id="180" idx="2"/>
            </p:cNvCxnSpPr>
            <p:nvPr>
              <p:custDataLst>
                <p:tags r:id="rId11"/>
              </p:custDataLst>
            </p:nvPr>
          </p:nvCxnSpPr>
          <p:spPr>
            <a:xfrm>
              <a:off x="17473" y="3727"/>
              <a:ext cx="0" cy="113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矩形 179"/>
            <p:cNvSpPr/>
            <p:nvPr>
              <p:custDataLst>
                <p:tags r:id="rId12"/>
              </p:custDataLst>
            </p:nvPr>
          </p:nvSpPr>
          <p:spPr>
            <a:xfrm>
              <a:off x="16906" y="3727"/>
              <a:ext cx="1134" cy="1134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6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贰</a:t>
              </a:r>
              <a:endParaRPr lang="zh-CN" altLang="en-US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81" name="文本框 180"/>
          <p:cNvSpPr txBox="1"/>
          <p:nvPr>
            <p:custDataLst>
              <p:tags r:id="rId13"/>
            </p:custDataLst>
          </p:nvPr>
        </p:nvSpPr>
        <p:spPr>
          <a:xfrm>
            <a:off x="8086090" y="2542540"/>
            <a:ext cx="225044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200" b="1" spc="1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初心</a:t>
            </a:r>
            <a:r>
              <a:rPr lang="en-US" altLang="zh-CN" sz="2200" b="1" spc="1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sz="2200" b="1" spc="1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信念</a:t>
            </a:r>
            <a:r>
              <a:rPr lang="en-US" altLang="zh-CN" sz="2200" b="1" spc="1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sz="2200" b="1" spc="1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价值</a:t>
            </a:r>
            <a:endParaRPr lang="zh-CN" altLang="en-US" sz="2200" b="1" spc="10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2" name="文本框 181"/>
          <p:cNvSpPr txBox="1"/>
          <p:nvPr>
            <p:custDataLst>
              <p:tags r:id="rId14"/>
            </p:custDataLst>
          </p:nvPr>
        </p:nvSpPr>
        <p:spPr>
          <a:xfrm>
            <a:off x="8086090" y="2977515"/>
            <a:ext cx="1630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pc="1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我为什么</a:t>
            </a:r>
            <a:r>
              <a:rPr lang="zh-CN" altLang="en-US" spc="1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做？</a:t>
            </a:r>
            <a:endParaRPr lang="zh-CN" altLang="en-US" spc="100">
              <a:solidFill>
                <a:schemeClr val="tx1">
                  <a:lumMod val="65000"/>
                  <a:lumOff val="3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83" name="组合 182"/>
          <p:cNvGrpSpPr/>
          <p:nvPr>
            <p:custDataLst>
              <p:tags r:id="rId15"/>
            </p:custDataLst>
          </p:nvPr>
        </p:nvGrpSpPr>
        <p:grpSpPr>
          <a:xfrm>
            <a:off x="6854190" y="3771900"/>
            <a:ext cx="720090" cy="720090"/>
            <a:chOff x="16906" y="3727"/>
            <a:chExt cx="1134" cy="1134"/>
          </a:xfrm>
        </p:grpSpPr>
        <p:cxnSp>
          <p:nvCxnSpPr>
            <p:cNvPr id="184" name="直接连接符 183"/>
            <p:cNvCxnSpPr>
              <a:stCxn id="186" idx="1"/>
              <a:endCxn id="186" idx="3"/>
            </p:cNvCxnSpPr>
            <p:nvPr>
              <p:custDataLst>
                <p:tags r:id="rId16"/>
              </p:custDataLst>
            </p:nvPr>
          </p:nvCxnSpPr>
          <p:spPr>
            <a:xfrm>
              <a:off x="16906" y="4294"/>
              <a:ext cx="113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6" idx="0"/>
              <a:endCxn id="186" idx="2"/>
            </p:cNvCxnSpPr>
            <p:nvPr>
              <p:custDataLst>
                <p:tags r:id="rId17"/>
              </p:custDataLst>
            </p:nvPr>
          </p:nvCxnSpPr>
          <p:spPr>
            <a:xfrm>
              <a:off x="17473" y="3727"/>
              <a:ext cx="0" cy="113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矩形 185"/>
            <p:cNvSpPr/>
            <p:nvPr>
              <p:custDataLst>
                <p:tags r:id="rId18"/>
              </p:custDataLst>
            </p:nvPr>
          </p:nvSpPr>
          <p:spPr>
            <a:xfrm>
              <a:off x="16906" y="3727"/>
              <a:ext cx="1134" cy="1134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6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叁</a:t>
              </a:r>
              <a:endParaRPr lang="zh-CN" altLang="en-US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87" name="文本框 186"/>
          <p:cNvSpPr txBox="1"/>
          <p:nvPr>
            <p:custDataLst>
              <p:tags r:id="rId19"/>
            </p:custDataLst>
          </p:nvPr>
        </p:nvSpPr>
        <p:spPr>
          <a:xfrm>
            <a:off x="8086090" y="3759835"/>
            <a:ext cx="76962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200" b="1" spc="1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行动</a:t>
            </a:r>
            <a:endParaRPr lang="zh-CN" altLang="en-US" sz="2200" b="1" spc="10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8" name="文本框 187"/>
          <p:cNvSpPr txBox="1"/>
          <p:nvPr>
            <p:custDataLst>
              <p:tags r:id="rId20"/>
            </p:custDataLst>
          </p:nvPr>
        </p:nvSpPr>
        <p:spPr>
          <a:xfrm>
            <a:off x="8086090" y="4194810"/>
            <a:ext cx="1389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pc="1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我怎么</a:t>
            </a:r>
            <a:r>
              <a:rPr lang="zh-CN" altLang="en-US" spc="1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做？</a:t>
            </a:r>
            <a:endParaRPr lang="zh-CN" altLang="en-US" spc="100">
              <a:solidFill>
                <a:schemeClr val="tx1">
                  <a:lumMod val="65000"/>
                  <a:lumOff val="3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89" name="组合 188"/>
          <p:cNvGrpSpPr/>
          <p:nvPr>
            <p:custDataLst>
              <p:tags r:id="rId21"/>
            </p:custDataLst>
          </p:nvPr>
        </p:nvGrpSpPr>
        <p:grpSpPr>
          <a:xfrm>
            <a:off x="6854190" y="4989195"/>
            <a:ext cx="720090" cy="720090"/>
            <a:chOff x="16906" y="3727"/>
            <a:chExt cx="1134" cy="1134"/>
          </a:xfrm>
        </p:grpSpPr>
        <p:cxnSp>
          <p:nvCxnSpPr>
            <p:cNvPr id="190" name="直接连接符 189"/>
            <p:cNvCxnSpPr>
              <a:stCxn id="192" idx="1"/>
              <a:endCxn id="192" idx="3"/>
            </p:cNvCxnSpPr>
            <p:nvPr>
              <p:custDataLst>
                <p:tags r:id="rId22"/>
              </p:custDataLst>
            </p:nvPr>
          </p:nvCxnSpPr>
          <p:spPr>
            <a:xfrm>
              <a:off x="16906" y="4294"/>
              <a:ext cx="113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>
              <a:stCxn id="192" idx="0"/>
              <a:endCxn id="192" idx="2"/>
            </p:cNvCxnSpPr>
            <p:nvPr>
              <p:custDataLst>
                <p:tags r:id="rId23"/>
              </p:custDataLst>
            </p:nvPr>
          </p:nvCxnSpPr>
          <p:spPr>
            <a:xfrm>
              <a:off x="17473" y="3727"/>
              <a:ext cx="0" cy="113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矩形 191"/>
            <p:cNvSpPr/>
            <p:nvPr>
              <p:custDataLst>
                <p:tags r:id="rId24"/>
              </p:custDataLst>
            </p:nvPr>
          </p:nvSpPr>
          <p:spPr>
            <a:xfrm>
              <a:off x="16906" y="3727"/>
              <a:ext cx="1134" cy="1134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6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肆</a:t>
              </a:r>
              <a:endParaRPr lang="zh-CN" altLang="en-US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93" name="文本框 192"/>
          <p:cNvSpPr txBox="1"/>
          <p:nvPr>
            <p:custDataLst>
              <p:tags r:id="rId25"/>
            </p:custDataLst>
          </p:nvPr>
        </p:nvSpPr>
        <p:spPr>
          <a:xfrm>
            <a:off x="8088630" y="5133975"/>
            <a:ext cx="76962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200" b="1" spc="1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总结</a:t>
            </a:r>
            <a:endParaRPr lang="zh-CN" altLang="en-US" sz="2200" b="1" spc="10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6" grpId="0"/>
      <p:bldP spid="181" grpId="0"/>
      <p:bldP spid="182" grpId="0"/>
      <p:bldP spid="187" grpId="0"/>
      <p:bldP spid="188" grpId="0"/>
      <p:bldP spid="193" grpId="0"/>
      <p:bldP spid="163" grpId="0"/>
      <p:bldP spid="1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10302875" y="574675"/>
            <a:ext cx="1239520" cy="3683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p>
            <a:pPr algn="dist"/>
            <a:r>
              <a:rPr lang="zh-CN" altLang="en-US" b="1">
                <a:solidFill>
                  <a:srgbClr val="18555C"/>
                </a:solidFill>
              </a:rPr>
              <a:t>觀自在</a:t>
            </a:r>
            <a:endParaRPr lang="zh-CN" altLang="en-US" b="1">
              <a:solidFill>
                <a:srgbClr val="18555C"/>
              </a:solidFill>
            </a:endParaRPr>
          </a:p>
        </p:txBody>
      </p:sp>
      <p:grpSp>
        <p:nvGrpSpPr>
          <p:cNvPr id="17" name="组合 16"/>
          <p:cNvGrpSpPr>
            <a:grpSpLocks noChangeAspect="1"/>
          </p:cNvGrpSpPr>
          <p:nvPr/>
        </p:nvGrpSpPr>
        <p:grpSpPr>
          <a:xfrm>
            <a:off x="5313680" y="2389505"/>
            <a:ext cx="1565275" cy="1565275"/>
            <a:chOff x="16906" y="3727"/>
            <a:chExt cx="1134" cy="1134"/>
          </a:xfrm>
        </p:grpSpPr>
        <p:cxnSp>
          <p:nvCxnSpPr>
            <p:cNvPr id="18" name="直接连接符 17"/>
            <p:cNvCxnSpPr>
              <a:stCxn id="20" idx="1"/>
              <a:endCxn id="20" idx="3"/>
            </p:cNvCxnSpPr>
            <p:nvPr/>
          </p:nvCxnSpPr>
          <p:spPr>
            <a:xfrm>
              <a:off x="16906" y="4294"/>
              <a:ext cx="113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20" idx="0"/>
              <a:endCxn id="20" idx="2"/>
            </p:cNvCxnSpPr>
            <p:nvPr/>
          </p:nvCxnSpPr>
          <p:spPr>
            <a:xfrm>
              <a:off x="17473" y="3727"/>
              <a:ext cx="0" cy="113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16906" y="3727"/>
              <a:ext cx="1134" cy="1134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10000"/>
                </a:lnSpc>
              </a:pPr>
              <a:r>
                <a:rPr lang="zh-CN" altLang="en-US" sz="8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charset="-122"/>
                  <a:ea typeface="楷体" panose="02010609060101010101" charset="-122"/>
                </a:rPr>
                <a:t>壹</a:t>
              </a:r>
              <a:endParaRPr lang="zh-CN" altLang="en-US" sz="88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690428" y="4451985"/>
            <a:ext cx="2811780" cy="5835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ctr"/>
            <a:r>
              <a:rPr lang="zh-CN" altLang="en-US" sz="3200" b="1" spc="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逐浪古藉大字库" charset="-122"/>
                <a:sym typeface="+mn-ea"/>
              </a:rPr>
              <a:t>身份</a:t>
            </a:r>
            <a:endParaRPr lang="zh-CN" altLang="en-US" sz="3200" b="1" spc="200">
              <a:solidFill>
                <a:schemeClr val="tx1">
                  <a:lumMod val="75000"/>
                  <a:lumOff val="2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  <a:cs typeface="逐浪古藉大字库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>
            <a:grpSpLocks noChangeAspect="1"/>
          </p:cNvGrpSpPr>
          <p:nvPr/>
        </p:nvGrpSpPr>
        <p:grpSpPr>
          <a:xfrm flipH="1">
            <a:off x="-635" y="2670175"/>
            <a:ext cx="6389494" cy="4187825"/>
            <a:chOff x="8841" y="4002"/>
            <a:chExt cx="10365" cy="6793"/>
          </a:xfrm>
        </p:grpSpPr>
        <p:pic>
          <p:nvPicPr>
            <p:cNvPr id="2" name="图片 1" descr="da04afc3f2e2ce793ab2b449451b368"/>
            <p:cNvPicPr>
              <a:picLocks noChangeAspect="1"/>
            </p:cNvPicPr>
            <p:nvPr/>
          </p:nvPicPr>
          <p:blipFill>
            <a:blip r:embed="rId1">
              <a:grayscl/>
            </a:blip>
            <a:srcRect l="43708" t="9681"/>
            <a:stretch>
              <a:fillRect/>
            </a:stretch>
          </p:blipFill>
          <p:spPr>
            <a:xfrm>
              <a:off x="9382" y="4227"/>
              <a:ext cx="9824" cy="656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" name="矩形 4"/>
            <p:cNvSpPr/>
            <p:nvPr/>
          </p:nvSpPr>
          <p:spPr>
            <a:xfrm>
              <a:off x="8841" y="4002"/>
              <a:ext cx="10364" cy="6793"/>
            </a:xfrm>
            <a:prstGeom prst="rect">
              <a:avLst/>
            </a:prstGeom>
            <a:gradFill>
              <a:gsLst>
                <a:gs pos="25000">
                  <a:schemeClr val="accent1">
                    <a:lumMod val="5000"/>
                    <a:lumOff val="95000"/>
                    <a:alpha val="0"/>
                  </a:schemeClr>
                </a:gs>
                <a:gs pos="68000">
                  <a:schemeClr val="bg1">
                    <a:lumMod val="0"/>
                    <a:lumOff val="10000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75" name="文本框 174"/>
          <p:cNvSpPr txBox="1"/>
          <p:nvPr/>
        </p:nvSpPr>
        <p:spPr>
          <a:xfrm>
            <a:off x="2007235" y="1449070"/>
            <a:ext cx="9530080" cy="292544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zh-CN" altLang="en-US" sz="2800" b="1" spc="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觀自在</a:t>
            </a:r>
            <a:r>
              <a:rPr lang="zh-CN" altLang="en-US" sz="2200" spc="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：观察自己当下每个念头、每个感受、每个</a:t>
            </a:r>
            <a:r>
              <a:rPr lang="zh-CN" altLang="en-US" sz="2200" spc="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情绪。</a:t>
            </a:r>
            <a:endParaRPr lang="zh-CN" altLang="en-US" sz="2200" spc="100">
              <a:solidFill>
                <a:schemeClr val="tx1">
                  <a:lumMod val="75000"/>
                  <a:lumOff val="2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200" spc="100">
              <a:solidFill>
                <a:schemeClr val="tx1">
                  <a:lumMod val="75000"/>
                  <a:lumOff val="2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200" spc="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稻盛和夫说：</a:t>
            </a:r>
            <a:r>
              <a:rPr lang="en-US" altLang="zh-CN" sz="2200" spc="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200" spc="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你遇到的人，都是你吸引来的。你是谁，就会遇见谁。</a:t>
            </a:r>
            <a:r>
              <a:rPr lang="en-US" altLang="zh-CN" sz="2200" spc="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”</a:t>
            </a:r>
            <a:endParaRPr lang="en-US" altLang="zh-CN" sz="2200" spc="100">
              <a:solidFill>
                <a:schemeClr val="tx1">
                  <a:lumMod val="75000"/>
                  <a:lumOff val="2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200" spc="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正如你生命中一切，都是你吸引来的，也是你内心的</a:t>
            </a:r>
            <a:r>
              <a:rPr lang="zh-CN" altLang="en-US" sz="2200" spc="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照见。</a:t>
            </a:r>
            <a:endParaRPr lang="zh-CN" altLang="en-US" sz="2200" spc="100">
              <a:solidFill>
                <a:schemeClr val="tx1">
                  <a:lumMod val="75000"/>
                  <a:lumOff val="2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200" spc="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唯有内心的平静和淡然，才能抚平人生的</a:t>
            </a:r>
            <a:r>
              <a:rPr lang="zh-CN" altLang="en-US" sz="2200" spc="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不如意。</a:t>
            </a:r>
            <a:endParaRPr lang="zh-CN" altLang="en-US" sz="2200" spc="100">
              <a:solidFill>
                <a:schemeClr val="tx1">
                  <a:lumMod val="75000"/>
                  <a:lumOff val="2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200" spc="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在我们这里，你可以与自己好好相处，我们将时间完全留给</a:t>
            </a:r>
            <a:r>
              <a:rPr lang="zh-CN" altLang="en-US" sz="2200" spc="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自己。</a:t>
            </a:r>
            <a:endParaRPr lang="zh-CN" altLang="en-US" sz="2200" spc="100">
              <a:solidFill>
                <a:schemeClr val="tx1">
                  <a:lumMod val="75000"/>
                  <a:lumOff val="2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7" name="组合 16"/>
          <p:cNvGrpSpPr>
            <a:grpSpLocks noChangeAspect="1"/>
          </p:cNvGrpSpPr>
          <p:nvPr/>
        </p:nvGrpSpPr>
        <p:grpSpPr>
          <a:xfrm>
            <a:off x="5313680" y="2389505"/>
            <a:ext cx="1565275" cy="1565275"/>
            <a:chOff x="16906" y="3727"/>
            <a:chExt cx="1134" cy="1134"/>
          </a:xfrm>
        </p:grpSpPr>
        <p:cxnSp>
          <p:nvCxnSpPr>
            <p:cNvPr id="18" name="直接连接符 17"/>
            <p:cNvCxnSpPr>
              <a:stCxn id="20" idx="1"/>
              <a:endCxn id="20" idx="3"/>
            </p:cNvCxnSpPr>
            <p:nvPr/>
          </p:nvCxnSpPr>
          <p:spPr>
            <a:xfrm>
              <a:off x="16906" y="4294"/>
              <a:ext cx="113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20" idx="0"/>
              <a:endCxn id="20" idx="2"/>
            </p:cNvCxnSpPr>
            <p:nvPr/>
          </p:nvCxnSpPr>
          <p:spPr>
            <a:xfrm>
              <a:off x="17473" y="3727"/>
              <a:ext cx="0" cy="113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16906" y="3727"/>
              <a:ext cx="1134" cy="1134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10000"/>
                </a:lnSpc>
              </a:pPr>
              <a:r>
                <a:rPr lang="zh-CN" altLang="en-US" sz="8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charset="-122"/>
                  <a:ea typeface="楷体" panose="02010609060101010101" charset="-122"/>
                </a:rPr>
                <a:t>贰</a:t>
              </a:r>
              <a:endParaRPr lang="zh-CN" altLang="en-US" sz="88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474845" y="4451985"/>
            <a:ext cx="3243580" cy="5835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ctr"/>
            <a:r>
              <a:rPr lang="zh-CN" altLang="en-US" sz="3200" b="1" spc="200"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初心</a:t>
            </a:r>
            <a:r>
              <a:rPr lang="en-US" altLang="zh-CN" sz="3200" b="1" spc="200"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3200" b="1" spc="200"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信念</a:t>
            </a:r>
            <a:r>
              <a:rPr lang="en-US" altLang="zh-CN" sz="3200" b="1" spc="200"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3200" b="1" spc="200"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价值</a:t>
            </a:r>
            <a:endParaRPr lang="zh-CN" altLang="en-US" sz="3200" b="1" spc="200">
              <a:solidFill>
                <a:schemeClr val="tx1">
                  <a:lumMod val="75000"/>
                  <a:lumOff val="2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  <a:cs typeface="逐浪古藉大字库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65105" y="492760"/>
            <a:ext cx="1239520" cy="3683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p>
            <a:pPr algn="dist"/>
            <a:r>
              <a:rPr lang="zh-CN" altLang="en-US" b="1">
                <a:solidFill>
                  <a:srgbClr val="18555C"/>
                </a:solidFill>
              </a:rPr>
              <a:t>觀自在</a:t>
            </a:r>
            <a:endParaRPr lang="zh-CN" altLang="en-US" b="1">
              <a:solidFill>
                <a:srgbClr val="18555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3" name="图片 22" descr="fbfc0ffd1a3ca8b0b6ee706435abf4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760" y="5982335"/>
            <a:ext cx="477573" cy="504004"/>
          </a:xfrm>
          <a:prstGeom prst="rect">
            <a:avLst/>
          </a:prstGeom>
        </p:spPr>
      </p:pic>
      <p:pic>
        <p:nvPicPr>
          <p:cNvPr id="30" name="图片 29" descr="e99aeeeedb01eb6c3f416d2e03b0c26"/>
          <p:cNvPicPr>
            <a:picLocks noChangeAspect="1"/>
          </p:cNvPicPr>
          <p:nvPr/>
        </p:nvPicPr>
        <p:blipFill>
          <a:blip r:embed="rId2"/>
          <a:srcRect b="21128"/>
          <a:stretch>
            <a:fillRect/>
          </a:stretch>
        </p:blipFill>
        <p:spPr>
          <a:xfrm>
            <a:off x="1229360" y="4044315"/>
            <a:ext cx="10152380" cy="25761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47875" y="855980"/>
            <a:ext cx="8599805" cy="43224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从2022年接触抄心经，一开始的断断续续，到后来的坚持，最后变成了发起者。</a:t>
            </a:r>
            <a:endParaRPr lang="zh-CN" altLang="en-US" sz="21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一开始纯粹就是想把字练好，可以安静的坐上一小时。没想到最后会散发出来那么大的力量，在这个过程中结交了很多朋友。</a:t>
            </a:r>
            <a:endParaRPr lang="zh-CN" altLang="en-US" sz="21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一同共修的都来自各行各业，我们从炎热的夏天，坚持到寒冷的冬天，又来到秋高气爽的天气，走过一年四季，人也开始来来往往。一位共修</a:t>
            </a:r>
            <a:r>
              <a:rPr lang="zh-CN" altLang="en-US" sz="2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的阿姨和我说，修行的路是很难的，能聚到一起都是缘分。</a:t>
            </a:r>
            <a:endParaRPr lang="zh-CN" altLang="en-US" sz="21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其实我们抄的不是文字，是在反观自己的内心。通过每一笔，每一划，来沉淀自己，修正自己的习气。愿我们都能在经典的读诵、抄写中获得清净与安宁！</a:t>
            </a:r>
            <a:endParaRPr lang="zh-CN" altLang="en-US" sz="21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7" name="组合 16"/>
          <p:cNvGrpSpPr>
            <a:grpSpLocks noChangeAspect="1"/>
          </p:cNvGrpSpPr>
          <p:nvPr/>
        </p:nvGrpSpPr>
        <p:grpSpPr>
          <a:xfrm>
            <a:off x="5313680" y="2389505"/>
            <a:ext cx="1565275" cy="1565275"/>
            <a:chOff x="16906" y="3727"/>
            <a:chExt cx="1134" cy="1134"/>
          </a:xfrm>
        </p:grpSpPr>
        <p:cxnSp>
          <p:nvCxnSpPr>
            <p:cNvPr id="18" name="直接连接符 17"/>
            <p:cNvCxnSpPr>
              <a:stCxn id="20" idx="1"/>
              <a:endCxn id="20" idx="3"/>
            </p:cNvCxnSpPr>
            <p:nvPr/>
          </p:nvCxnSpPr>
          <p:spPr>
            <a:xfrm>
              <a:off x="16906" y="4294"/>
              <a:ext cx="113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20" idx="0"/>
              <a:endCxn id="20" idx="2"/>
            </p:cNvCxnSpPr>
            <p:nvPr/>
          </p:nvCxnSpPr>
          <p:spPr>
            <a:xfrm>
              <a:off x="17473" y="3727"/>
              <a:ext cx="0" cy="113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16906" y="3727"/>
              <a:ext cx="1134" cy="1134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10000"/>
                </a:lnSpc>
              </a:pPr>
              <a:r>
                <a:rPr lang="zh-CN" altLang="en-US" sz="8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charset="-122"/>
                  <a:ea typeface="楷体" panose="02010609060101010101" charset="-122"/>
                </a:rPr>
                <a:t>叁</a:t>
              </a:r>
              <a:endParaRPr lang="zh-CN" altLang="en-US" sz="88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690428" y="4451985"/>
            <a:ext cx="2811780" cy="5835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ctr"/>
            <a:r>
              <a:rPr lang="zh-CN" altLang="en-US" sz="3200" b="1" spc="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逐浪古藉大字库" charset="-122"/>
                <a:sym typeface="+mn-ea"/>
              </a:rPr>
              <a:t>行动</a:t>
            </a:r>
            <a:endParaRPr lang="zh-CN" altLang="en-US" sz="3200" b="1" spc="100">
              <a:solidFill>
                <a:schemeClr val="tx1">
                  <a:lumMod val="75000"/>
                  <a:lumOff val="2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  <a:cs typeface="逐浪古藉大字库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02875" y="574675"/>
            <a:ext cx="1239520" cy="3683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p>
            <a:pPr algn="dist"/>
            <a:r>
              <a:rPr lang="zh-CN" altLang="en-US" b="1">
                <a:solidFill>
                  <a:srgbClr val="18555C"/>
                </a:solidFill>
              </a:rPr>
              <a:t>觀自在</a:t>
            </a:r>
            <a:endParaRPr lang="zh-CN" altLang="en-US" b="1">
              <a:solidFill>
                <a:srgbClr val="18555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9" name="图片 28" descr="7fbc87b9b6998614cb69dc288b7a766"/>
          <p:cNvPicPr>
            <a:picLocks noChangeAspect="1"/>
          </p:cNvPicPr>
          <p:nvPr/>
        </p:nvPicPr>
        <p:blipFill>
          <a:blip r:embed="rId1"/>
          <a:srcRect t="35020" r="4333" b="4936"/>
          <a:stretch>
            <a:fillRect/>
          </a:stretch>
        </p:blipFill>
        <p:spPr>
          <a:xfrm flipH="1">
            <a:off x="6343650" y="2734310"/>
            <a:ext cx="5752465" cy="361124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758825" y="758190"/>
            <a:ext cx="2712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活动概述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2"/>
            </p:custDataLst>
          </p:nvPr>
        </p:nvSpPr>
        <p:spPr>
          <a:xfrm>
            <a:off x="830580" y="1447800"/>
            <a:ext cx="4377690" cy="1433195"/>
          </a:xfrm>
          <a:prstGeom prst="rect">
            <a:avLst/>
          </a:prstGeom>
          <a:noFill/>
        </p:spPr>
        <p:txBody>
          <a:bodyPr wrap="square" rtlCol="0"/>
          <a:p>
            <a:pPr algn="l" fontAlgn="auto"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11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月活动安排: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  <a:p>
            <a:pPr algn="l" fontAlgn="auto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时间：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11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月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4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日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14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:00-1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5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: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00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  <a:p>
            <a:pPr algn="l" fontAlgn="auto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地点：温州（徐衙巷公寓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8-2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幢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122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室）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  <a:p>
            <a:pPr algn="l" fontAlgn="auto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预期人数：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6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人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  <a:p>
            <a:pPr algn="l" fontAlgn="auto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时间：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11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月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11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日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14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:00-1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5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: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00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  <a:p>
            <a:pPr algn="l" fontAlgn="auto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地点：温州（徐衙巷公寓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8-2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幢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122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室）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  <a:p>
            <a:pPr algn="l" fontAlgn="auto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预期人数：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6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人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  <a:p>
            <a:pPr algn="l" fontAlgn="auto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时间：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11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月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18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日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14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:00-1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5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: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00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  <a:p>
            <a:pPr algn="l" fontAlgn="auto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地点：温州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（徐衙巷公寓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8-2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幢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122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室）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  <a:p>
            <a:pPr algn="l" fontAlgn="auto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预期人数：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6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人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  <a:p>
            <a:pPr algn="l" fontAlgn="auto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时间：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11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月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25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日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14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:00-1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5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: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00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  <a:p>
            <a:pPr algn="l" fontAlgn="auto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地点：温州（徐衙巷公寓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8-2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幢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122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室）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  <a:p>
            <a:pPr algn="l" fontAlgn="auto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预期人数：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6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人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  <a:p>
            <a:pPr algn="l" fontAlgn="auto">
              <a:lnSpc>
                <a:spcPct val="120000"/>
              </a:lnSpc>
            </a:pP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7fbc87b9b6998614cb69dc288b7a766"/>
          <p:cNvPicPr>
            <a:picLocks noChangeAspect="1"/>
          </p:cNvPicPr>
          <p:nvPr/>
        </p:nvPicPr>
        <p:blipFill>
          <a:blip r:embed="rId1"/>
          <a:srcRect r="18985" b="64677"/>
          <a:stretch>
            <a:fillRect/>
          </a:stretch>
        </p:blipFill>
        <p:spPr>
          <a:xfrm>
            <a:off x="0" y="84455"/>
            <a:ext cx="5603875" cy="2443480"/>
          </a:xfrm>
          <a:prstGeom prst="rect">
            <a:avLst/>
          </a:prstGeom>
        </p:spPr>
      </p:pic>
      <p:sp>
        <p:nvSpPr>
          <p:cNvPr id="164" name="文本框 163"/>
          <p:cNvSpPr txBox="1"/>
          <p:nvPr/>
        </p:nvSpPr>
        <p:spPr>
          <a:xfrm>
            <a:off x="846455" y="3246755"/>
            <a:ext cx="3353435" cy="9772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4800" spc="1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逐浪古藉大字库" charset="-122"/>
              </a:rPr>
              <a:t>活动</a:t>
            </a:r>
            <a:r>
              <a:rPr lang="zh-CN" altLang="en-US" sz="4800" spc="1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逐浪古藉大字库" charset="-122"/>
              </a:rPr>
              <a:t>流程</a:t>
            </a:r>
            <a:endParaRPr lang="zh-CN" altLang="en-US" sz="4800" spc="10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逐浪古藉大字库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41850" y="661670"/>
            <a:ext cx="6739255" cy="6146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内容：静心冥想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抄写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心经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形式：公益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线下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常规时间安排：每月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场，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每周一下午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邀约人数：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活动发布：微信交流群/小红书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抖音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活动详细流程（共90分钟）：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沐手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介绍必经之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路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静心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冥想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诵读开经偈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抄经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双手放松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诵读经典1遍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回向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合影拍照、打卡、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自我介绍及分享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</p:bldLst>
  </p:timing>
</p:sld>
</file>

<file path=ppt/tags/tag1.xml><?xml version="1.0" encoding="utf-8"?>
<p:tagLst xmlns:p="http://schemas.openxmlformats.org/presentationml/2006/main">
  <p:tag name="KSO_WM_DIAGRAM_VIRTUALLY_FRAME" val="{&quot;height&quot;:127.35,&quot;left&quot;:487.4377927483962,&quot;top&quot;:349.8,&quot;width&quot;:422.1979552830999}"/>
</p:tagLst>
</file>

<file path=ppt/tags/tag10.xml><?xml version="1.0" encoding="utf-8"?>
<p:tagLst xmlns:p="http://schemas.openxmlformats.org/presentationml/2006/main">
  <p:tag name="KSO_WM_DIAGRAM_VIRTUALLY_FRAME" val="{&quot;height&quot;:350.8,&quot;left&quot;:539.7,&quot;top&quot;:104.35,&quot;width&quot;:339.4}"/>
</p:tagLst>
</file>

<file path=ppt/tags/tag11.xml><?xml version="1.0" encoding="utf-8"?>
<p:tagLst xmlns:p="http://schemas.openxmlformats.org/presentationml/2006/main">
  <p:tag name="KSO_WM_DIAGRAM_VIRTUALLY_FRAME" val="{&quot;height&quot;:350.8,&quot;left&quot;:539.7,&quot;top&quot;:104.35,&quot;width&quot;:339.4}"/>
</p:tagLst>
</file>

<file path=ppt/tags/tag12.xml><?xml version="1.0" encoding="utf-8"?>
<p:tagLst xmlns:p="http://schemas.openxmlformats.org/presentationml/2006/main">
  <p:tag name="KSO_WM_DIAGRAM_VIRTUALLY_FRAME" val="{&quot;height&quot;:350.8,&quot;left&quot;:539.7,&quot;top&quot;:104.35,&quot;width&quot;:339.4}"/>
</p:tagLst>
</file>

<file path=ppt/tags/tag13.xml><?xml version="1.0" encoding="utf-8"?>
<p:tagLst xmlns:p="http://schemas.openxmlformats.org/presentationml/2006/main">
  <p:tag name="KSO_WM_DIAGRAM_VIRTUALLY_FRAME" val="{&quot;height&quot;:350.8,&quot;left&quot;:539.7,&quot;top&quot;:104.35,&quot;width&quot;:339.4}"/>
</p:tagLst>
</file>

<file path=ppt/tags/tag14.xml><?xml version="1.0" encoding="utf-8"?>
<p:tagLst xmlns:p="http://schemas.openxmlformats.org/presentationml/2006/main">
  <p:tag name="KSO_WM_DIAGRAM_VIRTUALLY_FRAME" val="{&quot;height&quot;:350.8,&quot;left&quot;:539.7,&quot;top&quot;:104.35,&quot;width&quot;:339.4}"/>
</p:tagLst>
</file>

<file path=ppt/tags/tag15.xml><?xml version="1.0" encoding="utf-8"?>
<p:tagLst xmlns:p="http://schemas.openxmlformats.org/presentationml/2006/main">
  <p:tag name="KSO_WM_DIAGRAM_VIRTUALLY_FRAME" val="{&quot;height&quot;:350.8,&quot;left&quot;:539.7,&quot;top&quot;:104.35,&quot;width&quot;:339.4}"/>
</p:tagLst>
</file>

<file path=ppt/tags/tag16.xml><?xml version="1.0" encoding="utf-8"?>
<p:tagLst xmlns:p="http://schemas.openxmlformats.org/presentationml/2006/main">
  <p:tag name="KSO_WM_DIAGRAM_VIRTUALLY_FRAME" val="{&quot;height&quot;:350.8,&quot;left&quot;:539.7,&quot;top&quot;:104.35,&quot;width&quot;:339.4}"/>
</p:tagLst>
</file>

<file path=ppt/tags/tag17.xml><?xml version="1.0" encoding="utf-8"?>
<p:tagLst xmlns:p="http://schemas.openxmlformats.org/presentationml/2006/main">
  <p:tag name="KSO_WM_DIAGRAM_VIRTUALLY_FRAME" val="{&quot;height&quot;:350.8,&quot;left&quot;:539.7,&quot;top&quot;:104.35,&quot;width&quot;:339.4}"/>
</p:tagLst>
</file>

<file path=ppt/tags/tag18.xml><?xml version="1.0" encoding="utf-8"?>
<p:tagLst xmlns:p="http://schemas.openxmlformats.org/presentationml/2006/main">
  <p:tag name="KSO_WM_DIAGRAM_VIRTUALLY_FRAME" val="{&quot;height&quot;:350.8,&quot;left&quot;:539.7,&quot;top&quot;:104.35,&quot;width&quot;:339.4}"/>
</p:tagLst>
</file>

<file path=ppt/tags/tag19.xml><?xml version="1.0" encoding="utf-8"?>
<p:tagLst xmlns:p="http://schemas.openxmlformats.org/presentationml/2006/main">
  <p:tag name="KSO_WM_DIAGRAM_VIRTUALLY_FRAME" val="{&quot;height&quot;:350.8,&quot;left&quot;:539.7,&quot;top&quot;:104.35,&quot;width&quot;:339.4}"/>
</p:tagLst>
</file>

<file path=ppt/tags/tag2.xml><?xml version="1.0" encoding="utf-8"?>
<p:tagLst xmlns:p="http://schemas.openxmlformats.org/presentationml/2006/main">
  <p:tag name="KSO_WM_DIAGRAM_VIRTUALLY_FRAME" val="{&quot;height&quot;:350.8,&quot;left&quot;:539.7,&quot;top&quot;:104.35,&quot;width&quot;:339.4}"/>
</p:tagLst>
</file>

<file path=ppt/tags/tag20.xml><?xml version="1.0" encoding="utf-8"?>
<p:tagLst xmlns:p="http://schemas.openxmlformats.org/presentationml/2006/main">
  <p:tag name="KSO_WM_DIAGRAM_VIRTUALLY_FRAME" val="{&quot;height&quot;:350.8,&quot;left&quot;:539.7,&quot;top&quot;:104.35,&quot;width&quot;:339.4}"/>
</p:tagLst>
</file>

<file path=ppt/tags/tag21.xml><?xml version="1.0" encoding="utf-8"?>
<p:tagLst xmlns:p="http://schemas.openxmlformats.org/presentationml/2006/main">
  <p:tag name="KSO_WM_DIAGRAM_VIRTUALLY_FRAME" val="{&quot;height&quot;:350.8,&quot;left&quot;:539.7,&quot;top&quot;:104.35,&quot;width&quot;:339.4}"/>
</p:tagLst>
</file>

<file path=ppt/tags/tag22.xml><?xml version="1.0" encoding="utf-8"?>
<p:tagLst xmlns:p="http://schemas.openxmlformats.org/presentationml/2006/main">
  <p:tag name="KSO_WM_DIAGRAM_VIRTUALLY_FRAME" val="{&quot;height&quot;:350.8,&quot;left&quot;:539.7,&quot;top&quot;:104.35,&quot;width&quot;:339.4}"/>
</p:tagLst>
</file>

<file path=ppt/tags/tag23.xml><?xml version="1.0" encoding="utf-8"?>
<p:tagLst xmlns:p="http://schemas.openxmlformats.org/presentationml/2006/main">
  <p:tag name="KSO_WM_DIAGRAM_VIRTUALLY_FRAME" val="{&quot;height&quot;:350.8,&quot;left&quot;:539.7,&quot;top&quot;:104.35,&quot;width&quot;:339.4}"/>
</p:tagLst>
</file>

<file path=ppt/tags/tag24.xml><?xml version="1.0" encoding="utf-8"?>
<p:tagLst xmlns:p="http://schemas.openxmlformats.org/presentationml/2006/main">
  <p:tag name="KSO_WM_DIAGRAM_VIRTUALLY_FRAME" val="{&quot;height&quot;:350.8,&quot;left&quot;:539.7,&quot;top&quot;:104.35,&quot;width&quot;:339.4}"/>
</p:tagLst>
</file>

<file path=ppt/tags/tag25.xml><?xml version="1.0" encoding="utf-8"?>
<p:tagLst xmlns:p="http://schemas.openxmlformats.org/presentationml/2006/main">
  <p:tag name="KSO_WM_TEMPLATE_CATEGORY" val="diagram"/>
  <p:tag name="KSO_WM_TEMPLATE_INDEX" val="771"/>
  <p:tag name="KSO_WM_TAG_VERSION" val="1.0"/>
  <p:tag name="KSO_WM_UNIT_TYPE" val="l_h_f"/>
  <p:tag name="KSO_WM_UNIT_INDEX" val="1_1_1"/>
  <p:tag name="KSO_WM_UNIT_ID" val="diagram771_6*l_h_f*1_1_1"/>
  <p:tag name="KSO_WM_UNIT_CLEAR" val="1"/>
  <p:tag name="KSO_WM_UNIT_LAYERLEVEL" val="1_1_1"/>
  <p:tag name="KSO_WM_UNIT_VALUE" val="84"/>
  <p:tag name="KSO_WM_UNIT_HIGHLIGHT" val="0"/>
  <p:tag name="KSO_WM_UNIT_COMPATIBLE" val="0"/>
  <p:tag name="KSO_WM_BEAUTIFY_FLAG" val="#wm#"/>
  <p:tag name="KSO_WM_UNIT_PRESET_TEXT_INDEX" val="4"/>
  <p:tag name="KSO_WM_UNIT_PRESET_TEXT_LEN" val="160"/>
  <p:tag name="KSO_WM_DIAGRAM_GROUP_CODE" val="l1-1"/>
  <p:tag name="KSO_WM_UNIT_TEXT_FILL_FORE_SCHEMECOLOR_INDEX" val="13"/>
  <p:tag name="KSO_WM_UNIT_TEXT_FILL_TYPE" val="1"/>
  <p:tag name="KSO_WM_DIAGRAM_VIRTUALLY_FRAME" val="{&quot;height&quot;:360.15,&quot;left&quot;:65.4,&quot;top&quot;:114,&quot;width&quot;:629.5}"/>
</p:tagLst>
</file>

<file path=ppt/tags/tag26.xml><?xml version="1.0" encoding="utf-8"?>
<p:tagLst xmlns:p="http://schemas.openxmlformats.org/presentationml/2006/main">
  <p:tag name="commondata" val="eyJjb3VudCI6MiwiaGRpZCI6Ijc5MGJiZDU3MDEyMTQ3ZjBiNTg4OTg4NGYzYTg4YjU0IiwidXNlckNvdW50IjoyfQ=="/>
</p:tagLst>
</file>

<file path=ppt/tags/tag3.xml><?xml version="1.0" encoding="utf-8"?>
<p:tagLst xmlns:p="http://schemas.openxmlformats.org/presentationml/2006/main">
  <p:tag name="KSO_WM_DIAGRAM_VIRTUALLY_FRAME" val="{&quot;height&quot;:350.8,&quot;left&quot;:539.7,&quot;top&quot;:104.35,&quot;width&quot;:339.4}"/>
</p:tagLst>
</file>

<file path=ppt/tags/tag4.xml><?xml version="1.0" encoding="utf-8"?>
<p:tagLst xmlns:p="http://schemas.openxmlformats.org/presentationml/2006/main">
  <p:tag name="KSO_WM_DIAGRAM_VIRTUALLY_FRAME" val="{&quot;height&quot;:350.8,&quot;left&quot;:539.7,&quot;top&quot;:104.35,&quot;width&quot;:339.4}"/>
</p:tagLst>
</file>

<file path=ppt/tags/tag5.xml><?xml version="1.0" encoding="utf-8"?>
<p:tagLst xmlns:p="http://schemas.openxmlformats.org/presentationml/2006/main">
  <p:tag name="KSO_WM_DIAGRAM_VIRTUALLY_FRAME" val="{&quot;height&quot;:350.8,&quot;left&quot;:539.7,&quot;top&quot;:104.35,&quot;width&quot;:339.4}"/>
</p:tagLst>
</file>

<file path=ppt/tags/tag6.xml><?xml version="1.0" encoding="utf-8"?>
<p:tagLst xmlns:p="http://schemas.openxmlformats.org/presentationml/2006/main">
  <p:tag name="KSO_WM_DIAGRAM_VIRTUALLY_FRAME" val="{&quot;height&quot;:350.8,&quot;left&quot;:539.7,&quot;top&quot;:104.35,&quot;width&quot;:339.4}"/>
</p:tagLst>
</file>

<file path=ppt/tags/tag7.xml><?xml version="1.0" encoding="utf-8"?>
<p:tagLst xmlns:p="http://schemas.openxmlformats.org/presentationml/2006/main">
  <p:tag name="KSO_WM_DIAGRAM_VIRTUALLY_FRAME" val="{&quot;height&quot;:350.8,&quot;left&quot;:539.7,&quot;top&quot;:104.35,&quot;width&quot;:339.4}"/>
</p:tagLst>
</file>

<file path=ppt/tags/tag8.xml><?xml version="1.0" encoding="utf-8"?>
<p:tagLst xmlns:p="http://schemas.openxmlformats.org/presentationml/2006/main">
  <p:tag name="KSO_WM_DIAGRAM_VIRTUALLY_FRAME" val="{&quot;height&quot;:350.8,&quot;left&quot;:539.7,&quot;top&quot;:104.35,&quot;width&quot;:339.4}"/>
</p:tagLst>
</file>

<file path=ppt/tags/tag9.xml><?xml version="1.0" encoding="utf-8"?>
<p:tagLst xmlns:p="http://schemas.openxmlformats.org/presentationml/2006/main">
  <p:tag name="KSO_WM_DIAGRAM_VIRTUALLY_FRAME" val="{&quot;height&quot;:350.8,&quot;left&quot;:539.7,&quot;top&quot;:104.35,&quot;width&quot;:339.4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890</Words>
  <Application>WPS 演示</Application>
  <PresentationFormat>宽屏</PresentationFormat>
  <Paragraphs>112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楷体</vt:lpstr>
      <vt:lpstr>逐浪古藉大字库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凌雯</dc:creator>
  <cp:lastModifiedBy>-----------</cp:lastModifiedBy>
  <cp:revision>9</cp:revision>
  <dcterms:created xsi:type="dcterms:W3CDTF">1900-01-01T00:00:00Z</dcterms:created>
  <dcterms:modified xsi:type="dcterms:W3CDTF">2024-11-02T15:28:19Z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KSOTemplateUUID">
    <vt:lpwstr>v1.0_mb_3HCZPZEIrckObkMiJNgBkw==</vt:lpwstr>
  </property>
  <property fmtid="{D5CDD505-2E9C-101B-9397-08002B2CF9AE}" pid="4" name="ICV">
    <vt:lpwstr>2104F2FF11E75767872726674B8EF67E_31</vt:lpwstr>
  </property>
</Properties>
</file>