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6"/>
  </p:notesMasterIdLst>
  <p:sldIdLst>
    <p:sldId id="442" r:id="rId3"/>
    <p:sldId id="775" r:id="rId4"/>
    <p:sldId id="315" r:id="rId5"/>
    <p:sldId id="457" r:id="rId7"/>
    <p:sldId id="841" r:id="rId8"/>
    <p:sldId id="842" r:id="rId9"/>
    <p:sldId id="844" r:id="rId10"/>
    <p:sldId id="471" r:id="rId11"/>
    <p:sldId id="843" r:id="rId12"/>
    <p:sldId id="545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6201" autoAdjust="0"/>
  </p:normalViewPr>
  <p:slideViewPr>
    <p:cSldViewPr snapToGrid="0">
      <p:cViewPr>
        <p:scale>
          <a:sx n="66" d="100"/>
          <a:sy n="66" d="100"/>
        </p:scale>
        <p:origin x="354" y="1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1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tags" Target="../tags/tag21.xml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0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183" r="102" b="13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63867" y="1816314"/>
            <a:ext cx="87979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12112" y="2213632"/>
            <a:ext cx="79464" cy="79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21967" y="2131330"/>
            <a:ext cx="62436" cy="624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24962" y="1129520"/>
            <a:ext cx="34056" cy="42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84403" y="1560895"/>
            <a:ext cx="39732" cy="39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82548" y="888290"/>
            <a:ext cx="85140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61341" y="1359397"/>
            <a:ext cx="150414" cy="147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634973" y="1742526"/>
            <a:ext cx="113520" cy="1220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22280" y="2100113"/>
            <a:ext cx="59599" cy="59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12939" y="2273229"/>
            <a:ext cx="93655" cy="936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359687" y="2537163"/>
            <a:ext cx="85140" cy="851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171352" y="2415128"/>
            <a:ext cx="127710" cy="1220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3389630" y="2974340"/>
            <a:ext cx="5378450" cy="507365"/>
          </a:xfrm>
        </p:spPr>
        <p:txBody>
          <a:bodyPr tIns="0" bIns="46800" anchor="t">
            <a:normAutofit/>
          </a:bodyPr>
          <a:lstStyle>
            <a:lvl1pPr marL="0" indent="0" algn="dist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3395345" y="1788160"/>
            <a:ext cx="5401310" cy="1126490"/>
          </a:xfrm>
        </p:spPr>
        <p:txBody>
          <a:bodyPr bIns="0" anchor="b" anchorCtr="0">
            <a:normAutofit/>
          </a:bodyPr>
          <a:lstStyle>
            <a:lvl1pPr algn="dist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20"/>
            </p:custDataLst>
          </p:nvPr>
        </p:nvSpPr>
        <p:spPr>
          <a:xfrm>
            <a:off x="4843911" y="4107023"/>
            <a:ext cx="2492570" cy="43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21"/>
            </p:custDataLst>
          </p:nvPr>
        </p:nvSpPr>
        <p:spPr>
          <a:xfrm>
            <a:off x="4843911" y="4668239"/>
            <a:ext cx="2492570" cy="432000"/>
          </a:xfrm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599" r="462" b="5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091544" y="2638199"/>
            <a:ext cx="6008914" cy="178865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91060" y="4818743"/>
            <a:ext cx="789319" cy="1465942"/>
            <a:chOff x="2592136" y="4807149"/>
            <a:chExt cx="1277095" cy="1734013"/>
          </a:xfrm>
        </p:grpSpPr>
        <p:sp>
          <p:nvSpPr>
            <p:cNvPr id="8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34036" y="5735173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82281" y="6132491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92136" y="6050189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95131" y="5048379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54572" y="5479754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52717" y="4807149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31510" y="5278256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05142" y="5661385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92449" y="6018972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83108" y="6192088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9856" y="6456022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41521" y="6333987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>
            <p:custDataLst>
              <p:tags r:id="rId15"/>
            </p:custDataLst>
          </p:nvPr>
        </p:nvGrpSpPr>
        <p:grpSpPr>
          <a:xfrm>
            <a:off x="10270194" y="1962349"/>
            <a:ext cx="1277095" cy="1734013"/>
            <a:chOff x="9689623" y="2151035"/>
            <a:chExt cx="1277095" cy="1734013"/>
          </a:xfrm>
        </p:grpSpPr>
        <p:sp>
          <p:nvSpPr>
            <p:cNvPr id="21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831523" y="3079059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879768" y="3476377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689623" y="3394075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092618" y="2392265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752059" y="2823640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450204" y="2151035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628997" y="2622142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302629" y="3005271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489936" y="3362858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180595" y="3535974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27343" y="3799908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839008" y="3677873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550714" y="3195553"/>
            <a:ext cx="5419185" cy="844550"/>
          </a:xfrm>
        </p:spPr>
        <p:txBody>
          <a:bodyPr lIns="90000" tIns="46800" bIns="46800" anchor="b">
            <a:norm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3550714" y="4125753"/>
            <a:ext cx="5419185" cy="1188885"/>
          </a:xfrm>
        </p:spPr>
        <p:txBody>
          <a:bodyPr lIns="90000" tIns="46800" bIns="46800"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5.jpeg"/><Relationship Id="rId2" Type="http://schemas.openxmlformats.org/officeDocument/2006/relationships/tags" Target="../tags/tag10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906780"/>
            <a:ext cx="10852150" cy="1831340"/>
          </a:xfrm>
        </p:spPr>
        <p:txBody>
          <a:bodyPr/>
          <a:p>
            <a:r>
              <a:rPr lang="en-US" altLang="zh-CN"/>
              <a:t>                      </a:t>
            </a:r>
            <a:r>
              <a:rPr altLang="zh-CN" sz="4400"/>
              <a:t>必经之路智慧栈计划书</a:t>
            </a:r>
            <a:endParaRPr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5283200" y="273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39210" y="4415790"/>
            <a:ext cx="6077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</a:rPr>
              <a:t>坐标</a:t>
            </a:r>
            <a:r>
              <a:rPr lang="en-US" altLang="zh-CN" sz="4000" b="1">
                <a:solidFill>
                  <a:schemeClr val="bg1"/>
                </a:solidFill>
              </a:rPr>
              <a:t>—</a:t>
            </a:r>
            <a:r>
              <a:rPr lang="zh-CN" altLang="en-US" sz="4000" b="1">
                <a:solidFill>
                  <a:schemeClr val="bg1"/>
                </a:solidFill>
              </a:rPr>
              <a:t>长沙</a:t>
            </a:r>
            <a:endParaRPr lang="zh-CN" altLang="en-US" sz="4000" b="1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预备栈长</a:t>
            </a:r>
            <a:r>
              <a:rPr lang="en-US" altLang="zh-CN" sz="4000">
                <a:solidFill>
                  <a:schemeClr val="bg1"/>
                </a:solidFill>
              </a:rPr>
              <a:t>—</a:t>
            </a:r>
            <a:r>
              <a:rPr lang="zh-CN" altLang="en-US" sz="4000">
                <a:solidFill>
                  <a:schemeClr val="bg1"/>
                </a:solidFill>
              </a:rPr>
              <a:t>阿欣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8940" y="2738120"/>
            <a:ext cx="32905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chemeClr val="bg1"/>
                </a:solidFill>
                <a:sym typeface="+mn-ea"/>
              </a:rPr>
              <a:t>无为茶空间</a:t>
            </a:r>
            <a:endParaRPr lang="zh-CN" altLang="en-US" sz="48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64260" y="2159635"/>
            <a:ext cx="102514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让我在生活中修行，</a:t>
            </a:r>
            <a:endParaRPr lang="zh-CN" altLang="en-US" sz="5400"/>
          </a:p>
          <a:p>
            <a:r>
              <a:rPr lang="zh-CN" altLang="en-US" sz="5400"/>
              <a:t>让无为茶空间智慧栈</a:t>
            </a:r>
            <a:r>
              <a:rPr lang="en-US" altLang="zh-CN" sz="5400"/>
              <a:t>——</a:t>
            </a:r>
            <a:endParaRPr lang="zh-CN" altLang="en-US" sz="5400"/>
          </a:p>
          <a:p>
            <a:r>
              <a:rPr lang="zh-CN" altLang="en-US" sz="5400"/>
              <a:t>自然而生，悠然而存，静在安好。</a:t>
            </a:r>
            <a:endParaRPr lang="zh-CN" altLang="en-US" sz="5400"/>
          </a:p>
        </p:txBody>
      </p:sp>
      <p:sp>
        <p:nvSpPr>
          <p:cNvPr id="4" name="文本框 3"/>
          <p:cNvSpPr txBox="1"/>
          <p:nvPr/>
        </p:nvSpPr>
        <p:spPr>
          <a:xfrm>
            <a:off x="2396490" y="542290"/>
            <a:ext cx="2426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highlight>
                  <a:srgbClr val="FFFF00"/>
                </a:highlight>
              </a:rPr>
              <a:t>总结：</a:t>
            </a:r>
            <a:endParaRPr lang="zh-CN" altLang="en-US" sz="4800" b="1">
              <a:highlight>
                <a:srgbClr val="FFFF00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0775" y="718820"/>
            <a:ext cx="8035925" cy="4754245"/>
          </a:xfrm>
        </p:spPr>
        <p:txBody>
          <a:bodyPr>
            <a:noAutofit/>
          </a:bodyPr>
          <a:p>
            <a:r>
              <a:rPr lang="zh-CN" altLang="en-US"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</a:t>
            </a:r>
            <a:r>
              <a:rPr lang="en-US" altLang="zh-CN"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我是谁</a:t>
            </a:r>
            <a:endParaRPr sz="4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</a:t>
            </a:r>
            <a:r>
              <a:rPr lang="en-US" altLang="zh-CN"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我为什么做</a:t>
            </a:r>
            <a:endParaRPr sz="4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</a:t>
            </a:r>
            <a:r>
              <a:rPr lang="en-US" altLang="zh-CN"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我怎么做</a:t>
            </a:r>
            <a:endParaRPr sz="4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四</a:t>
            </a:r>
            <a:r>
              <a:rPr lang="en-US" altLang="zh-CN"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sz="4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总结</a:t>
            </a:r>
            <a:endParaRPr sz="4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-36"/>
          <a:stretch>
            <a:fillRect/>
          </a:stretch>
        </p:blipFill>
        <p:spPr>
          <a:xfrm>
            <a:off x="9230995" y="4363720"/>
            <a:ext cx="2548890" cy="22237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59158" y="238860"/>
            <a:ext cx="3834145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一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r>
              <a:rPr 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我是谁？</a:t>
            </a:r>
            <a:endParaRPr 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24255" y="895985"/>
            <a:ext cx="10612755" cy="444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/>
              <a:t>无为茶空间</a:t>
            </a:r>
            <a:r>
              <a:rPr lang="en-US" altLang="zh-CN" sz="2800"/>
              <a:t> ——“</a:t>
            </a:r>
            <a:r>
              <a:rPr lang="zh-CN" altLang="en-US" sz="2800"/>
              <a:t>无为</a:t>
            </a:r>
            <a:r>
              <a:rPr lang="en-US" altLang="zh-CN" sz="2800"/>
              <a:t>”</a:t>
            </a:r>
            <a:r>
              <a:rPr lang="zh-CN" altLang="en-US" sz="2800"/>
              <a:t>引用于《道德经》中的</a:t>
            </a:r>
            <a:r>
              <a:rPr lang="en-US" altLang="zh-CN" sz="2800"/>
              <a:t>“</a:t>
            </a:r>
            <a:r>
              <a:rPr lang="zh-CN" altLang="en-US" sz="2800"/>
              <a:t>无为而为</a:t>
            </a:r>
            <a:r>
              <a:rPr lang="en-US" altLang="zh-CN" sz="2800"/>
              <a:t>”</a:t>
            </a:r>
            <a:r>
              <a:rPr lang="zh-CN" altLang="en-US" sz="2800"/>
              <a:t>，想要表达的思想是</a:t>
            </a:r>
            <a:r>
              <a:rPr lang="en-US" altLang="zh-CN" sz="2800"/>
              <a:t>“</a:t>
            </a:r>
            <a:r>
              <a:rPr lang="zh-CN" altLang="en-US" sz="2800"/>
              <a:t>自然而然</a:t>
            </a:r>
            <a:r>
              <a:rPr lang="en-US" altLang="zh-CN" sz="2800"/>
              <a:t>”“</a:t>
            </a:r>
            <a:r>
              <a:rPr lang="zh-CN" altLang="en-US" sz="2800"/>
              <a:t>简单快乐</a:t>
            </a:r>
            <a:r>
              <a:rPr lang="en-US" altLang="zh-CN" sz="2800"/>
              <a:t>”</a:t>
            </a:r>
            <a:r>
              <a:rPr lang="zh-CN" altLang="en-US" sz="2800"/>
              <a:t>的来做这个茶空间智慧栈，让这里成为一个是</a:t>
            </a:r>
            <a:r>
              <a:rPr lang="en-US" altLang="zh-CN" sz="2800"/>
              <a:t>“</a:t>
            </a:r>
            <a:r>
              <a:rPr lang="zh-CN" altLang="en-US" sz="2800"/>
              <a:t>纯粹，专业，乐和</a:t>
            </a:r>
            <a:r>
              <a:rPr lang="en-US" altLang="zh-CN" sz="2800"/>
              <a:t>”</a:t>
            </a:r>
            <a:r>
              <a:rPr lang="zh-CN" altLang="en-US" sz="2800"/>
              <a:t>的交流生活中修行感悟和抄金的场所，形成</a:t>
            </a:r>
            <a:r>
              <a:rPr lang="zh-CN" altLang="en-US" sz="2800">
                <a:sym typeface="+mn-ea"/>
              </a:rPr>
              <a:t>一种简单自然的轻生活形态之一</a:t>
            </a:r>
            <a:r>
              <a:rPr lang="zh-CN" altLang="en-US" sz="2800"/>
              <a:t>。期待能为有想法修行和抄经的有缘人一起来走进这个空间，经营这个空间。</a:t>
            </a:r>
            <a:endParaRPr lang="zh-CN" altLang="en-US" sz="2800"/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20470" y="1398905"/>
            <a:ext cx="10301605" cy="3923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sz="2800" b="0">
                <a:ea typeface="宋体" panose="02010600030101010101" pitchFamily="2" charset="-122"/>
              </a:rPr>
              <a:t>践行自我的修行生活。</a:t>
            </a:r>
            <a:endParaRPr lang="zh-CN" sz="2800" b="0"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charset="0"/>
              <a:buChar char="u"/>
            </a:pPr>
            <a:endParaRPr lang="zh-CN" sz="2800" b="0">
              <a:ea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sz="2800" b="0">
                <a:ea typeface="宋体" panose="02010600030101010101" pitchFamily="2" charset="-122"/>
              </a:rPr>
              <a:t>当下，我觉得在我的生活中发生了不可逆转的困境，我不知道要如何做？于是因朋友介绍我结缘了必经之路，通过一个月的了解和觉察，我发现我忽然明白了很多道理，并且也让自己心情慢慢的有些变化，我好像看到了向内求的改变。</a:t>
            </a:r>
            <a:endParaRPr lang="zh-CN" sz="2800" b="0">
              <a:ea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sz="2800" b="0">
                <a:ea typeface="宋体" panose="02010600030101010101" pitchFamily="2" charset="-122"/>
              </a:rPr>
              <a:t>我想，我可以让自己的修行方式让更多的人来看到，不为了自我满足，而是为了能让更多人相信必经之路可以帮到我们。不管是不是真的，我都可以去做。</a:t>
            </a:r>
            <a:endParaRPr lang="zh-CN" sz="2800" b="0">
              <a:ea typeface="宋体" panose="02010600030101010101" pitchFamily="2" charset="-122"/>
            </a:endParaRPr>
          </a:p>
          <a:p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215" y="320675"/>
            <a:ext cx="71253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二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我为什么来做智慧栈？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20470" y="1398905"/>
            <a:ext cx="10301605" cy="3923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sz="2800" b="0">
                <a:ea typeface="宋体" panose="02010600030101010101" pitchFamily="2" charset="-122"/>
              </a:rPr>
              <a:t>做一件让自己生命有意义的事情。</a:t>
            </a:r>
            <a:endParaRPr lang="zh-CN" sz="2800" b="0"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charset="0"/>
              <a:buChar char="u"/>
            </a:pPr>
            <a:endParaRPr lang="zh-CN" sz="2800" b="0">
              <a:ea typeface="宋体" panose="02010600030101010101" pitchFamily="2" charset="-122"/>
            </a:endParaRPr>
          </a:p>
          <a:p>
            <a:r>
              <a:rPr lang="zh-CN" sz="2800" b="0">
                <a:ea typeface="宋体" panose="02010600030101010101" pitchFamily="2" charset="-122"/>
              </a:rPr>
              <a:t>刚刚接触的时候，我并不认为这一件有意义的事情，在持续的学习和聆听当中，我忽然觉得这真的是一件有意义的事情，现在人情淡薄，追名逐利，物欲横流，可是有谁还会真正关心他人呢？有谁还会真正的来用自己微薄之力做公益分享呢？可是，必经之路就在做。</a:t>
            </a:r>
            <a:endParaRPr lang="zh-CN" sz="2800" b="0">
              <a:ea typeface="宋体" panose="02010600030101010101" pitchFamily="2" charset="-122"/>
            </a:endParaRPr>
          </a:p>
          <a:p>
            <a:endParaRPr lang="zh-CN" sz="2800" b="0">
              <a:ea typeface="宋体" panose="02010600030101010101" pitchFamily="2" charset="-122"/>
            </a:endParaRPr>
          </a:p>
          <a:p>
            <a:r>
              <a:rPr lang="zh-CN" sz="2800" b="0">
                <a:ea typeface="宋体" panose="02010600030101010101" pitchFamily="2" charset="-122"/>
              </a:rPr>
              <a:t>我一直以来都很想做公益，可是却没有行动，而我觉得这是一个能影响人和帮助到人的公益组织，值得来跟随，并且可以奉献自己的一己之力。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215" y="320675"/>
            <a:ext cx="71253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二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我为什么来做智慧栈？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20470" y="1398905"/>
            <a:ext cx="10301605" cy="4193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sz="2800" b="0">
                <a:ea typeface="宋体" panose="02010600030101010101" pitchFamily="2" charset="-122"/>
              </a:rPr>
              <a:t>纯粹，自然的做一件事情可以让自己有一份平和的心情。</a:t>
            </a:r>
            <a:endParaRPr lang="zh-CN" sz="2800" b="0"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charset="0"/>
              <a:buChar char="u"/>
            </a:pPr>
            <a:endParaRPr lang="zh-CN" sz="2800" b="0">
              <a:ea typeface="宋体" panose="02010600030101010101" pitchFamily="2" charset="-122"/>
            </a:endParaRPr>
          </a:p>
          <a:p>
            <a:r>
              <a:rPr lang="zh-CN" sz="2800" b="0">
                <a:ea typeface="宋体" panose="02010600030101010101" pitchFamily="2" charset="-122"/>
              </a:rPr>
              <a:t>不为名和利的做一件事，可以净化自己的灵魂，可以让自己有一个安然平和的心，我一直都想要找到这种生活的感觉，而好像很难，难于一个人无法做到，难于没有一个这样纯粹的环境，难于没有一件事情没有功利心，而必经之路是引领我们在生活中修行的公益组织，这是一个纯粹的环境，也是一群纯粹的人，我觉得这就是同频的前行者，或者说是生活中修行的同行者吧。我找到了这份平和的心情的依托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215" y="320675"/>
            <a:ext cx="71253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二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我为什么来做智慧栈？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80185" y="732155"/>
            <a:ext cx="36899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三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我怎么做？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2475" y="1500505"/>
            <a:ext cx="8517255" cy="5062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ea typeface="宋体" panose="02010600030101010101" pitchFamily="2" charset="-122"/>
                <a:sym typeface="+mn-ea"/>
              </a:rPr>
              <a:t>活动宣传渠道：</a:t>
            </a:r>
            <a:endParaRPr lang="zh-CN" altLang="en-US" sz="2800" b="1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活动吧宣传，群内宣传，朋友邀约。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ea typeface="宋体" panose="02010600030101010101" pitchFamily="2" charset="-122"/>
                <a:sym typeface="+mn-ea"/>
              </a:rPr>
              <a:t>活动主题：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在茶空间抄经吧。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活动地址：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湖南省长沙市星沙县星沙一区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40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栋二楼：素聚香养生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茶生活内。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ea typeface="宋体" panose="02010600030101010101" pitchFamily="2" charset="-122"/>
                <a:sym typeface="+mn-ea"/>
              </a:rPr>
              <a:t>月活动次数：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不低于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场每月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79575" y="305435"/>
            <a:ext cx="36899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三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我怎么做？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025" y="1300480"/>
            <a:ext cx="5457825" cy="5062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</a:t>
            </a:r>
            <a:endParaRPr lang="en-US" altLang="zh-CN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ea typeface="宋体" panose="02010600030101010101" pitchFamily="2" charset="-122"/>
                <a:sym typeface="+mn-ea"/>
              </a:rPr>
              <a:t>无为智慧栈</a:t>
            </a:r>
            <a:r>
              <a:rPr lang="en-US" altLang="zh-CN" sz="2800" b="1"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月份活动安排如下：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 b="1">
              <a:highlight>
                <a:srgbClr val="FFFF00"/>
              </a:highlight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2800" b="1">
                <a:ea typeface="宋体" panose="02010600030101010101" pitchFamily="2" charset="-122"/>
                <a:sym typeface="+mn-ea"/>
              </a:rPr>
              <a:t> 10.6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日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下午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点，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抄经活动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2800" b="1">
                <a:ea typeface="宋体" panose="02010600030101010101" pitchFamily="2" charset="-122"/>
                <a:sym typeface="+mn-ea"/>
              </a:rPr>
              <a:t>10.20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日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下午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点，抄经活动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活动人数：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2-10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人。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039485" y="1205230"/>
            <a:ext cx="5740400" cy="52533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932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64970" y="333375"/>
            <a:ext cx="36899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三</a:t>
            </a:r>
            <a:r>
              <a:rPr lang="en-US" altLang="zh-CN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</a:t>
            </a:r>
            <a:r>
              <a:rPr lang="zh-CN" altLang="en-US" sz="4400" b="1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我怎么做？</a:t>
            </a:r>
            <a:endParaRPr lang="zh-CN" altLang="en-US" sz="4400" b="1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0010" y="1196340"/>
            <a:ext cx="5226685" cy="4707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zh-CN" sz="2800" b="1">
                <a:ea typeface="宋体" panose="02010600030101010101" pitchFamily="2" charset="-122"/>
                <a:sym typeface="+mn-ea"/>
              </a:rPr>
              <a:t>活动详细流程（共90分钟）：</a:t>
            </a:r>
            <a:endParaRPr lang="zh-CN" sz="2800" b="1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sz="2800" b="1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ea typeface="宋体" panose="02010600030101010101" pitchFamily="2" charset="-122"/>
                <a:sym typeface="+mn-ea"/>
              </a:rPr>
              <a:t>1.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签到，沐手（15分钟）</a:t>
            </a:r>
            <a:endParaRPr lang="zh-CN" sz="2800" b="1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ea typeface="宋体" panose="02010600030101010101" pitchFamily="2" charset="-122"/>
                <a:sym typeface="+mn-ea"/>
              </a:rPr>
              <a:t>2.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介绍必经之路（3分钟）</a:t>
            </a:r>
            <a:endParaRPr lang="zh-CN" sz="2800" b="1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3.</a:t>
            </a:r>
            <a:r>
              <a:rPr sz="2800">
                <a:ea typeface="宋体" panose="02010600030101010101" pitchFamily="2" charset="-122"/>
                <a:sym typeface="+mn-ea"/>
              </a:rPr>
              <a:t>听一曲古乐（</a:t>
            </a:r>
            <a:r>
              <a:rPr lang="en-US" sz="2800">
                <a:ea typeface="宋体" panose="02010600030101010101" pitchFamily="2" charset="-122"/>
                <a:sym typeface="+mn-ea"/>
              </a:rPr>
              <a:t>10</a:t>
            </a:r>
            <a:r>
              <a:rPr sz="2800">
                <a:ea typeface="宋体" panose="02010600030101010101" pitchFamily="2" charset="-122"/>
                <a:sym typeface="+mn-ea"/>
              </a:rPr>
              <a:t>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4.</a:t>
            </a:r>
            <a:r>
              <a:rPr sz="2800">
                <a:ea typeface="宋体" panose="02010600030101010101" pitchFamily="2" charset="-122"/>
                <a:sym typeface="+mn-ea"/>
              </a:rPr>
              <a:t>诵读开经偈（2分钟）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5.</a:t>
            </a:r>
            <a:r>
              <a:rPr sz="2800">
                <a:ea typeface="宋体" panose="02010600030101010101" pitchFamily="2" charset="-122"/>
                <a:sym typeface="+mn-ea"/>
              </a:rPr>
              <a:t>抄经（40分钟）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6.</a:t>
            </a:r>
            <a:r>
              <a:rPr sz="2800">
                <a:ea typeface="宋体" panose="02010600030101010101" pitchFamily="2" charset="-122"/>
                <a:sym typeface="+mn-ea"/>
              </a:rPr>
              <a:t>诵读经典1遍（5分钟）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7.</a:t>
            </a:r>
            <a:r>
              <a:rPr sz="2800">
                <a:ea typeface="宋体" panose="02010600030101010101" pitchFamily="2" charset="-122"/>
                <a:sym typeface="+mn-ea"/>
              </a:rPr>
              <a:t>回向（2分钟）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ea typeface="宋体" panose="02010600030101010101" pitchFamily="2" charset="-122"/>
                <a:sym typeface="+mn-ea"/>
              </a:rPr>
              <a:t>8.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个人介绍和分享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9.</a:t>
            </a:r>
            <a:r>
              <a:rPr sz="2800">
                <a:ea typeface="宋体" panose="02010600030101010101" pitchFamily="2" charset="-122"/>
                <a:sym typeface="+mn-ea"/>
              </a:rPr>
              <a:t>合影拍照，打卡（3分钟）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4980" y="1101725"/>
            <a:ext cx="4544695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224"/>
  <p:tag name="KSO_WM_TEMPLATE_THUMBS_INDEX" val="1、4、6、10、13、14、15、17、20、24、25"/>
  <p:tag name="KSO_WM_TEMPLATE_SUBCATEGORY" val="0"/>
  <p:tag name="KSO_WM_TEMPLATE_MASTER_TYPE" val="0"/>
  <p:tag name="KSO_WM_TEMPLATE_COLOR_TYPE" val="0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</p:tagLst>
</file>

<file path=ppt/tags/tag105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24_15*d*1"/>
  <p:tag name="KSO_WM_TEMPLATE_CATEGORY" val="custom"/>
  <p:tag name="KSO_WM_TEMPLATE_INDEX" val="20191224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CATEGORY" val="custom"/>
  <p:tag name="KSO_WM_TEMPLATE_INDEX" val="20191224"/>
  <p:tag name="KSO_WM_UNIT_TYPE" val="a"/>
  <p:tag name="KSO_WM_UNIT_INDEX" val="1"/>
  <p:tag name="KSO_WM_UNIT_ID" val="custom20191224_15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  <p:tag name="KSO_WM_UNIT_ISNUMDGMTITLE" val="0"/>
</p:tagLst>
</file>

<file path=ppt/tags/tag107.xml><?xml version="1.0" encoding="utf-8"?>
<p:tagLst xmlns:p="http://schemas.openxmlformats.org/presentationml/2006/main">
  <p:tag name="KSO_WM_TEMPLATE_CATEGORY" val="custom"/>
  <p:tag name="KSO_WM_TEMPLATE_INDEX" val="20191224"/>
  <p:tag name="KSO_WM_UNIT_TYPE" val="f"/>
  <p:tag name="KSO_WM_UNIT_INDEX" val="1"/>
  <p:tag name="KSO_WM_UNIT_ID" val="custom20191224_15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  <p:tag name="KSO_WM_UNIT_SUBTYPE" val="a"/>
</p:tagLst>
</file>

<file path=ppt/tags/tag108.xml><?xml version="1.0" encoding="utf-8"?>
<p:tagLst xmlns:p="http://schemas.openxmlformats.org/presentationml/2006/main">
  <p:tag name="KSO_WM_SLIDE_ID" val="custom20191224_15"/>
  <p:tag name="KSO_WM_SLIDE_TYPE" val="text"/>
  <p:tag name="KSO_WM_SLIDE_SUBTYPE" val="picTxt"/>
  <p:tag name="KSO_WM_SLIDE_ITEM_CNT" val="0"/>
  <p:tag name="KSO_WM_SLIDE_INDEX" val="15"/>
  <p:tag name="KSO_WM_SLIDE_SIZE" val="820*459"/>
  <p:tag name="KSO_WM_SLIDE_POSITION" val="70*40"/>
  <p:tag name="KSO_WM_TAG_VERSION" val="1.0"/>
  <p:tag name="KSO_WM_BEAUTIFY_FLAG" val="#wm#"/>
  <p:tag name="KSO_WM_TEMPLATE_CATEGORY" val="custom"/>
  <p:tag name="KSO_WM_TEMPLATE_INDEX" val="20191224"/>
  <p:tag name="KSO_WM_SLIDE_LAYOUT" val="a_d_f"/>
  <p:tag name="KSO_WM_SLIDE_LAYOUT_CNT" val="1_1_1"/>
  <p:tag name="KSO_WM_TEMPLATE_SUBCATEGORY" val="0"/>
  <p:tag name="KSO_WM_TEMPLATE_MASTER_TYPE" val="0"/>
  <p:tag name="KSO_WM_TEMPLATE_COLOR_TYPE" val="0"/>
  <p:tag name="KSO_WM_SPECIAL_SOURCE" val="jmoperation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  <p:tag name="KSO_WM_SPECIAL_SOURCE" val="bdnull"/>
</p:tagLst>
</file>

<file path=ppt/tags/tag116.xml><?xml version="1.0" encoding="utf-8"?>
<p:tagLst xmlns:p="http://schemas.openxmlformats.org/presentationml/2006/main">
  <p:tag name="COMMONDATA" val="eyJjb3VudCI6MTMsImhkaWQiOiI5M2Q3NjlkMzFlYjcxOTgzNjg0ODc4OThkNDhjYjE5ZSIsInVzZXJDb3VudCI6Mn0="/>
  <p:tag name="KSO_WPP_MARK_KEY" val="9860c810-605c-49eb-a485-6601970fe5d1"/>
  <p:tag name="commondata" val="eyJjb3VudCI6MTQsImhkaWQiOiJhOTYxMzg5OTI1MzE5OTVlYzI5NGZjMzk4Yjg1YzNhYSIsInVzZXJDb3VudCI6MX0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191224">
      <a:dk1>
        <a:srgbClr val="000000"/>
      </a:dk1>
      <a:lt1>
        <a:srgbClr val="FFFFFF"/>
      </a:lt1>
      <a:dk2>
        <a:srgbClr val="012454"/>
      </a:dk2>
      <a:lt2>
        <a:srgbClr val="F0F0F0"/>
      </a:lt2>
      <a:accent1>
        <a:srgbClr val="012454"/>
      </a:accent1>
      <a:accent2>
        <a:srgbClr val="538DDA"/>
      </a:accent2>
      <a:accent3>
        <a:srgbClr val="A6CBFE"/>
      </a:accent3>
      <a:accent4>
        <a:srgbClr val="FCCB02"/>
      </a:accent4>
      <a:accent5>
        <a:srgbClr val="A6FFD4"/>
      </a:accent5>
      <a:accent6>
        <a:srgbClr val="012454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WPS 演示</Application>
  <PresentationFormat>宽屏</PresentationFormat>
  <Paragraphs>83</Paragraphs>
  <Slides>10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Wingdings</vt:lpstr>
      <vt:lpstr>微软雅黑 Light</vt:lpstr>
      <vt:lpstr>黑体</vt:lpstr>
      <vt:lpstr>Arial Unicode MS</vt:lpstr>
      <vt:lpstr>Impact</vt:lpstr>
      <vt:lpstr>汉仪旗黑-85S</vt:lpstr>
      <vt:lpstr>Montserrat</vt:lpstr>
      <vt:lpstr>PMingLiU-ExtB</vt:lpstr>
      <vt:lpstr>Office 主题​​</vt:lpstr>
      <vt:lpstr>                         合作思路建议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84</cp:revision>
  <dcterms:created xsi:type="dcterms:W3CDTF">2018-08-27T05:56:00Z</dcterms:created>
  <dcterms:modified xsi:type="dcterms:W3CDTF">2024-09-24T13:03:42Z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v1.0_mb_3SfPWg/t1oqhXc31F108BA==</vt:lpwstr>
  </property>
  <property fmtid="{D5CDD505-2E9C-101B-9397-08002B2CF9AE}" pid="4" name="ICV">
    <vt:lpwstr>95CB82CFB3F34640AC6F596AC7AD7D7F</vt:lpwstr>
  </property>
</Properties>
</file>