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media/image3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62" r:id="rId4"/>
    <p:sldId id="263" r:id="rId5"/>
    <p:sldId id="268" r:id="rId6"/>
    <p:sldId id="264" r:id="rId7"/>
    <p:sldId id="277" r:id="rId8"/>
    <p:sldId id="265" r:id="rId9"/>
    <p:sldId id="260" r:id="rId10"/>
    <p:sldId id="266" r:id="rId11"/>
    <p:sldId id="267" r:id="rId12"/>
    <p:sldId id="289" r:id="rId13"/>
  </p:sldIdLst>
  <p:sldSz cx="12192000" cy="6858000"/>
  <p:notesSz cx="6858000" cy="9144000"/>
  <p:embeddedFontLst>
    <p:embeddedFont>
      <p:font typeface="优设标题黑" panose="00000500000000000000" pitchFamily="2" charset="-122"/>
      <p:regular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32F00"/>
    <a:srgbClr val="E89902"/>
    <a:srgbClr val="9A3B35"/>
    <a:srgbClr val="FFF5E0"/>
    <a:srgbClr val="E0AF00"/>
    <a:srgbClr val="DE7A0C"/>
    <a:srgbClr val="BB6F00"/>
    <a:srgbClr val="92D8FE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3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优设标题黑" panose="00000500000000000000" pitchFamily="2" charset="-122"/>
              </a:rPr>
            </a:fld>
            <a:endParaRPr lang="zh-CN" altLang="en-US">
              <a:cs typeface="优设标题黑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优设标题黑" panose="00000500000000000000" pitchFamily="2" charset="-122"/>
              </a:rPr>
            </a:fld>
            <a:endParaRPr lang="zh-CN" altLang="en-US">
              <a:cs typeface="优设标题黑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优设标题黑" panose="00000500000000000000" pitchFamily="2" charset="-122"/>
        <a:ea typeface="优设标题黑" panose="00000500000000000000" pitchFamily="2" charset="-122"/>
        <a:cs typeface="优设标题黑" panose="00000500000000000000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F1F-8F01-46DE-959A-3510931A6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AB02-A8C6-495E-AEA7-5026610A13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4F1F-8F01-46DE-959A-3510931A6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AAB02-A8C6-495E-AEA7-5026610A13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优设标题黑" panose="00000500000000000000" pitchFamily="2" charset="-122"/>
              </a:defRPr>
            </a:lvl1pPr>
          </a:lstStyle>
          <a:p>
            <a:fld id="{17E54F1F-8F01-46DE-959A-3510931A6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优设标题黑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优设标题黑" panose="00000500000000000000" pitchFamily="2" charset="-122"/>
              </a:defRPr>
            </a:lvl1pPr>
          </a:lstStyle>
          <a:p>
            <a:fld id="{E25AAB02-A8C6-495E-AEA7-5026610A13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优设标题黑" panose="00000500000000000000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优设标题黑" panose="00000500000000000000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优设标题黑" panose="00000500000000000000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优设标题黑" panose="00000500000000000000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优设标题黑" panose="00000500000000000000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优设标题黑" panose="00000500000000000000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@这不是阿燊"/>
          <p:cNvSpPr txBox="1"/>
          <p:nvPr/>
        </p:nvSpPr>
        <p:spPr>
          <a:xfrm>
            <a:off x="-771669" y="2695576"/>
            <a:ext cx="7018668" cy="17837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defRPr sz="4400" b="1">
                <a:gradFill>
                  <a:gsLst>
                    <a:gs pos="100000">
                      <a:srgbClr val="F7E6B8"/>
                    </a:gs>
                    <a:gs pos="0">
                      <a:srgbClr val="F7E6B8"/>
                    </a:gs>
                    <a:gs pos="52000">
                      <a:srgbClr val="D8B87B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文殊苑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2" name="@这不是阿燊"/>
          <p:cNvSpPr/>
          <p:nvPr/>
        </p:nvSpPr>
        <p:spPr>
          <a:xfrm>
            <a:off x="911225" y="4274185"/>
            <a:ext cx="3498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rPr>
              <a:t>智慧栈运营计划书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15" name="@这不是阿燊"/>
          <p:cNvSpPr/>
          <p:nvPr/>
        </p:nvSpPr>
        <p:spPr>
          <a:xfrm>
            <a:off x="2140683" y="5279340"/>
            <a:ext cx="279713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rPr>
              <a:t>汇报人：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优设标题黑" panose="00000500000000000000" pitchFamily="2" charset="-122"/>
              </a:rPr>
              <a:t>丁霞（修慧）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@这不是阿燊"/>
          <p:cNvSpPr/>
          <p:nvPr/>
        </p:nvSpPr>
        <p:spPr>
          <a:xfrm>
            <a:off x="4717143" y="2685143"/>
            <a:ext cx="6183086" cy="522515"/>
          </a:xfrm>
          <a:prstGeom prst="roundRect">
            <a:avLst/>
          </a:prstGeom>
          <a:gradFill>
            <a:gsLst>
              <a:gs pos="0">
                <a:srgbClr val="BB6F00"/>
              </a:gs>
              <a:gs pos="62000">
                <a:srgbClr val="E89902"/>
              </a:gs>
              <a:gs pos="100000">
                <a:srgbClr val="E0AF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effectLst/>
                <a:latin typeface="+mj-ea"/>
                <a:ea typeface="+mj-ea"/>
                <a:cs typeface="优设标题黑" panose="00000500000000000000" pitchFamily="2" charset="-122"/>
              </a:rPr>
              <a:t>践行在生活中</a:t>
            </a:r>
            <a:r>
              <a:rPr lang="zh-CN" altLang="en-US" sz="2800" dirty="0">
                <a:effectLst/>
                <a:latin typeface="+mj-ea"/>
                <a:ea typeface="+mj-ea"/>
                <a:cs typeface="优设标题黑" panose="00000500000000000000" pitchFamily="2" charset="-122"/>
              </a:rPr>
              <a:t>修行</a:t>
            </a:r>
            <a:endParaRPr lang="zh-CN" altLang="en-US" sz="2800" dirty="0">
              <a:effectLst/>
              <a:latin typeface="+mj-ea"/>
              <a:ea typeface="+mj-ea"/>
              <a:cs typeface="优设标题黑" panose="00000500000000000000" pitchFamily="2" charset="-122"/>
            </a:endParaRPr>
          </a:p>
        </p:txBody>
      </p:sp>
      <p:pic>
        <p:nvPicPr>
          <p:cNvPr id="4" name="@这不是阿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38" y="1616999"/>
            <a:ext cx="3552381" cy="3914286"/>
          </a:xfrm>
          <a:prstGeom prst="rect">
            <a:avLst/>
          </a:prstGeom>
        </p:spPr>
      </p:pic>
      <p:sp>
        <p:nvSpPr>
          <p:cNvPr id="5" name="@这不是阿燊"/>
          <p:cNvSpPr/>
          <p:nvPr/>
        </p:nvSpPr>
        <p:spPr>
          <a:xfrm>
            <a:off x="5596255" y="1617980"/>
            <a:ext cx="47745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抄经收获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@这不是阿燊"/>
          <p:cNvSpPr txBox="1"/>
          <p:nvPr/>
        </p:nvSpPr>
        <p:spPr>
          <a:xfrm>
            <a:off x="5295265" y="3444875"/>
            <a:ext cx="2468880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80000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四个月和大家一起抄经读书，内心变得越来越平和、安定，不会因人数多少而起烦恼，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抄一遍就有一遍的收获。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江城圆体 300W" panose="020B0300000000000000" pitchFamily="34" charset="-122"/>
              <a:ea typeface="江城圆体 300W" panose="020B0300000000000000" pitchFamily="34" charset="-122"/>
              <a:cs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8" name="@这不是阿燊"/>
          <p:cNvSpPr txBox="1"/>
          <p:nvPr/>
        </p:nvSpPr>
        <p:spPr>
          <a:xfrm>
            <a:off x="8202930" y="3458210"/>
            <a:ext cx="2863215" cy="2168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80000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在抄经的过程中，不断地觉察自己的念头，并且把这种觉察力带到日常生活中，渐渐地不再被念头和情绪左右，做自己的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主人。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江城圆体 300W" panose="020B0300000000000000" pitchFamily="34" charset="-122"/>
              <a:ea typeface="江城圆体 300W" panose="020B0300000000000000" pitchFamily="34" charset="-122"/>
              <a:cs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cxnSp>
        <p:nvCxnSpPr>
          <p:cNvPr id="9" name="@这不是阿燊"/>
          <p:cNvCxnSpPr/>
          <p:nvPr/>
        </p:nvCxnSpPr>
        <p:spPr>
          <a:xfrm>
            <a:off x="7983059" y="3213269"/>
            <a:ext cx="0" cy="2377843"/>
          </a:xfrm>
          <a:prstGeom prst="line">
            <a:avLst/>
          </a:prstGeom>
          <a:noFill/>
          <a:ln w="6350" cap="flat" cmpd="sng" algn="ctr">
            <a:solidFill>
              <a:srgbClr val="002003"/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@这不是阿燊"/>
          <p:cNvSpPr txBox="1"/>
          <p:nvPr/>
        </p:nvSpPr>
        <p:spPr>
          <a:xfrm>
            <a:off x="-226839" y="2695576"/>
            <a:ext cx="7018668" cy="17837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defRPr sz="4400" b="1">
                <a:gradFill>
                  <a:gsLst>
                    <a:gs pos="100000">
                      <a:srgbClr val="F7E6B8"/>
                    </a:gs>
                    <a:gs pos="0">
                      <a:srgbClr val="F7E6B8"/>
                    </a:gs>
                    <a:gs pos="52000">
                      <a:srgbClr val="D8B87B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感恩</a:t>
            </a:r>
            <a:r>
              <a:rPr kumimoji="0" lang="zh-CN" altLang="en-US" sz="11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一切</a:t>
            </a:r>
            <a:endParaRPr kumimoji="0" lang="zh-CN" altLang="en-US" sz="11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@这不是阿燊"/>
          <p:cNvSpPr txBox="1"/>
          <p:nvPr/>
        </p:nvSpPr>
        <p:spPr>
          <a:xfrm>
            <a:off x="8363049" y="2564571"/>
            <a:ext cx="2749660" cy="163121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defTabSz="12185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0000" b="0" i="0" u="none" strike="noStrike" cap="none" spc="0" normalizeH="0" baseline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</a:rPr>
              <a:t>目录</a:t>
            </a:r>
            <a:endParaRPr lang="zh-CN" altLang="en-US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</a:endParaRPr>
          </a:p>
        </p:txBody>
      </p:sp>
      <p:sp>
        <p:nvSpPr>
          <p:cNvPr id="3" name="@这不是阿燊"/>
          <p:cNvSpPr txBox="1"/>
          <p:nvPr/>
        </p:nvSpPr>
        <p:spPr>
          <a:xfrm>
            <a:off x="5728359" y="3333294"/>
            <a:ext cx="31107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1219200" fontAlgn="base">
              <a:spcBef>
                <a:spcPct val="0"/>
              </a:spcBef>
              <a:spcAft>
                <a:spcPct val="0"/>
              </a:spcAft>
              <a:defRPr sz="7200">
                <a:gradFill>
                  <a:gsLst>
                    <a:gs pos="0">
                      <a:srgbClr val="FEF0B8"/>
                    </a:gs>
                    <a:gs pos="100000">
                      <a:srgbClr val="F8BD6E"/>
                    </a:gs>
                  </a:gsLst>
                  <a:lin ang="5400000" scaled="1"/>
                </a:gra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  <a:lvl2pPr marL="742950" indent="-285750" eaLnBrk="0" hangingPunct="0">
              <a:defRPr>
                <a:latin typeface="Arial" panose="020B0604020202090204" pitchFamily="34" charset="0"/>
              </a:defRPr>
            </a:lvl2pPr>
            <a:lvl3pPr marL="1143000" indent="-228600" eaLnBrk="0" hangingPunct="0">
              <a:defRPr>
                <a:latin typeface="Arial" panose="020B0604020202090204" pitchFamily="34" charset="0"/>
              </a:defRPr>
            </a:lvl3pPr>
            <a:lvl4pPr marL="1600200" indent="-228600" eaLnBrk="0" hangingPunct="0">
              <a:defRPr>
                <a:latin typeface="Arial" panose="020B0604020202090204" pitchFamily="34" charset="0"/>
              </a:defRPr>
            </a:lvl4pPr>
            <a:lvl5pPr marL="2057400" indent="-228600" eaLnBrk="0" hangingPunct="0">
              <a:defRPr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90204" pitchFamily="34" charset="0"/>
              </a:defRPr>
            </a:lvl9pPr>
          </a:lstStyle>
          <a:p>
            <a:r>
              <a:rPr lang="en-US" altLang="zh-CN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Montserrat Black" panose="00000A00000000000000" pitchFamily="2" charset="0"/>
                <a:cs typeface="优设标题黑" panose="00000500000000000000" pitchFamily="2" charset="-122"/>
              </a:rPr>
              <a:t>CONTENTS</a:t>
            </a:r>
            <a:endParaRPr lang="zh-CN" altLang="en-US" sz="3200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latin typeface="Montserrat Black" panose="00000A00000000000000" pitchFamily="2" charset="0"/>
              <a:cs typeface="优设标题黑" panose="00000500000000000000" pitchFamily="2" charset="-122"/>
            </a:endParaRPr>
          </a:p>
        </p:txBody>
      </p:sp>
      <p:sp>
        <p:nvSpPr>
          <p:cNvPr id="5" name="@这不是阿燊"/>
          <p:cNvSpPr txBox="1"/>
          <p:nvPr/>
        </p:nvSpPr>
        <p:spPr>
          <a:xfrm>
            <a:off x="3970658" y="4286867"/>
            <a:ext cx="16977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u="sng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a typeface="优设标题黑" panose="00000500000000000000" pitchFamily="2" charset="-122"/>
                <a:cs typeface="江城圆体 300W" panose="020B0300000000000000" pitchFamily="34" charset="-122"/>
              </a:rPr>
              <a:t>01</a:t>
            </a:r>
            <a:endParaRPr lang="zh-CN" altLang="en-US" sz="3200" u="sng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7" name="@这不是阿燊"/>
          <p:cNvSpPr txBox="1"/>
          <p:nvPr/>
        </p:nvSpPr>
        <p:spPr>
          <a:xfrm>
            <a:off x="4883150" y="4303395"/>
            <a:ext cx="3483610" cy="5721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身份（</a:t>
            </a:r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我是谁）</a:t>
            </a:r>
            <a:endParaRPr lang="zh-CN" altLang="en-US" sz="3200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latin typeface="优设标题黑" panose="00000500000000000000" pitchFamily="2" charset="-122"/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8" name="@这不是阿燊"/>
          <p:cNvSpPr txBox="1"/>
          <p:nvPr/>
        </p:nvSpPr>
        <p:spPr>
          <a:xfrm>
            <a:off x="7634839" y="4266298"/>
            <a:ext cx="16977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u="sng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a typeface="优设标题黑" panose="00000500000000000000" pitchFamily="2" charset="-122"/>
                <a:cs typeface="江城圆体 300W" panose="020B0300000000000000" pitchFamily="34" charset="-122"/>
              </a:rPr>
              <a:t>02</a:t>
            </a:r>
            <a:endParaRPr lang="zh-CN" altLang="en-US" sz="3200" u="sng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9" name="@这不是阿燊"/>
          <p:cNvSpPr txBox="1"/>
          <p:nvPr/>
        </p:nvSpPr>
        <p:spPr>
          <a:xfrm>
            <a:off x="8619490" y="4271010"/>
            <a:ext cx="365252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初心（为什么</a:t>
            </a:r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做）</a:t>
            </a:r>
            <a:endParaRPr lang="zh-CN" altLang="en-US" sz="3200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latin typeface="优设标题黑" panose="00000500000000000000" pitchFamily="2" charset="-122"/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14" name="@这不是阿燊"/>
          <p:cNvSpPr txBox="1"/>
          <p:nvPr/>
        </p:nvSpPr>
        <p:spPr>
          <a:xfrm>
            <a:off x="3970658" y="5182876"/>
            <a:ext cx="16977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u="sng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a typeface="优设标题黑" panose="00000500000000000000" pitchFamily="2" charset="-122"/>
                <a:cs typeface="江城圆体 300W" panose="020B0300000000000000" pitchFamily="34" charset="-122"/>
              </a:rPr>
              <a:t>03</a:t>
            </a:r>
            <a:endParaRPr lang="zh-CN" altLang="en-US" sz="3200" u="sng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15" name="@这不是阿燊"/>
          <p:cNvSpPr txBox="1"/>
          <p:nvPr/>
        </p:nvSpPr>
        <p:spPr>
          <a:xfrm>
            <a:off x="4883071" y="5199302"/>
            <a:ext cx="3483874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行动（</a:t>
            </a:r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怎么做）</a:t>
            </a:r>
            <a:endParaRPr lang="zh-CN" altLang="en-US" sz="3200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latin typeface="优设标题黑" panose="00000500000000000000" pitchFamily="2" charset="-122"/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16" name="@这不是阿燊"/>
          <p:cNvSpPr txBox="1"/>
          <p:nvPr/>
        </p:nvSpPr>
        <p:spPr>
          <a:xfrm>
            <a:off x="7634839" y="5162307"/>
            <a:ext cx="169775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u="sng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a typeface="优设标题黑" panose="00000500000000000000" pitchFamily="2" charset="-122"/>
                <a:cs typeface="江城圆体 300W" panose="020B0300000000000000" pitchFamily="34" charset="-122"/>
              </a:rPr>
              <a:t>04</a:t>
            </a:r>
            <a:endParaRPr lang="zh-CN" altLang="en-US" sz="3200" u="sng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  <p:sp>
        <p:nvSpPr>
          <p:cNvPr id="17" name="@这不是阿燊"/>
          <p:cNvSpPr txBox="1"/>
          <p:nvPr/>
        </p:nvSpPr>
        <p:spPr>
          <a:xfrm>
            <a:off x="8788444" y="5179324"/>
            <a:ext cx="3483874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dirty="0"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latin typeface="优设标题黑" panose="00000500000000000000" pitchFamily="2" charset="-122"/>
                <a:ea typeface="优设标题黑" panose="00000500000000000000" pitchFamily="2" charset="-122"/>
                <a:cs typeface="江城圆体 300W" panose="020B0300000000000000" pitchFamily="34" charset="-122"/>
              </a:rPr>
              <a:t>总结</a:t>
            </a:r>
            <a:endParaRPr lang="zh-CN" altLang="en-US" sz="3200" dirty="0"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latin typeface="优设标题黑" panose="00000500000000000000" pitchFamily="2" charset="-122"/>
              <a:ea typeface="优设标题黑" panose="00000500000000000000" pitchFamily="2" charset="-122"/>
              <a:cs typeface="江城圆体 300W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@这不是阿燊"/>
          <p:cNvSpPr txBox="1"/>
          <p:nvPr/>
        </p:nvSpPr>
        <p:spPr>
          <a:xfrm>
            <a:off x="822960" y="3603625"/>
            <a:ext cx="6209030" cy="193802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defRPr sz="4400" b="1">
                <a:gradFill>
                  <a:gsLst>
                    <a:gs pos="100000">
                      <a:srgbClr val="F7E6B8"/>
                    </a:gs>
                    <a:gs pos="0">
                      <a:srgbClr val="F7E6B8"/>
                    </a:gs>
                    <a:gs pos="52000">
                      <a:srgbClr val="D8B87B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身份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——我是谁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@这不是阿燊"/>
          <p:cNvSpPr/>
          <p:nvPr/>
        </p:nvSpPr>
        <p:spPr>
          <a:xfrm>
            <a:off x="-1524081" y="2995720"/>
            <a:ext cx="60155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ea typeface="优设标题黑" panose="00000500000000000000" pitchFamily="2" charset="-122"/>
                <a:cs typeface="优设标题黑" panose="00000500000000000000" pitchFamily="2" charset="-122"/>
              </a:rPr>
              <a:t>PART01</a:t>
            </a:r>
            <a:endParaRPr kumimoji="0" lang="zh-CN" altLang="en-US" sz="2400" b="0" i="0" u="sng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/>
              <a:uLnTx/>
              <a:uFillTx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@这不是阿燊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95" y="2134235"/>
            <a:ext cx="3801110" cy="3442970"/>
          </a:xfrm>
          <a:prstGeom prst="rect">
            <a:avLst/>
          </a:prstGeom>
        </p:spPr>
      </p:pic>
      <p:sp>
        <p:nvSpPr>
          <p:cNvPr id="6" name="@这不是阿燊"/>
          <p:cNvSpPr txBox="1"/>
          <p:nvPr/>
        </p:nvSpPr>
        <p:spPr>
          <a:xfrm>
            <a:off x="3616226" y="747455"/>
            <a:ext cx="4959548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文殊苑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@这不是阿燊"/>
          <p:cNvSpPr txBox="1"/>
          <p:nvPr/>
        </p:nvSpPr>
        <p:spPr>
          <a:xfrm>
            <a:off x="4693394" y="1427645"/>
            <a:ext cx="395721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dirty="0">
                <a:gradFill>
                  <a:gsLst>
                    <a:gs pos="0">
                      <a:srgbClr val="732F00"/>
                    </a:gs>
                    <a:gs pos="100000">
                      <a:srgbClr val="E89902"/>
                    </a:gs>
                  </a:gsLst>
                  <a:lin ang="3000000" scaled="0"/>
                </a:gradFill>
                <a:latin typeface="+mj-ea"/>
                <a:ea typeface="+mj-ea"/>
                <a:cs typeface="优设标题黑" panose="00000500000000000000" pitchFamily="2" charset="-122"/>
              </a:rPr>
              <a:t>——红尘一静土</a:t>
            </a:r>
            <a:endParaRPr lang="zh-CN" altLang="en-US" sz="3600" dirty="0">
              <a:gradFill>
                <a:gsLst>
                  <a:gs pos="0">
                    <a:srgbClr val="732F00"/>
                  </a:gs>
                  <a:gs pos="100000">
                    <a:srgbClr val="E89902"/>
                  </a:gs>
                </a:gsLst>
                <a:lin ang="3000000" scaled="0"/>
              </a:gradFill>
              <a:latin typeface="+mj-ea"/>
              <a:ea typeface="+mj-ea"/>
              <a:cs typeface="优设标题黑" panose="00000500000000000000" pitchFamily="2" charset="-122"/>
            </a:endParaRPr>
          </a:p>
        </p:txBody>
      </p:sp>
      <p:sp>
        <p:nvSpPr>
          <p:cNvPr id="8" name="@这不是阿燊"/>
          <p:cNvSpPr/>
          <p:nvPr/>
        </p:nvSpPr>
        <p:spPr>
          <a:xfrm>
            <a:off x="2138680" y="2266950"/>
            <a:ext cx="3206115" cy="309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buSzPct val="80000"/>
              <a:defRPr/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      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文殊苑是自己多年修行文殊法门，得文殊菩萨指引，在红尘中接引修行，重启智慧的道场。是深度践行般若波罗蜜多智慧，通过一行三昧的实修，提升关注力和定力，从而去除杂念，回归自性，智慧升起，斩断无明，获得自在圆满人生的共修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场域。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江城圆体 300W" panose="020B0300000000000000" pitchFamily="34" charset="-122"/>
              <a:ea typeface="江城圆体 300W" panose="020B0300000000000000" pitchFamily="34" charset="-122"/>
              <a:cs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9" name="@这不是阿燊"/>
          <p:cNvSpPr/>
          <p:nvPr/>
        </p:nvSpPr>
        <p:spPr>
          <a:xfrm>
            <a:off x="1868805" y="2072640"/>
            <a:ext cx="3801110" cy="3451225"/>
          </a:xfrm>
          <a:prstGeom prst="rect">
            <a:avLst/>
          </a:prstGeom>
          <a:noFill/>
          <a:ln>
            <a:gradFill>
              <a:gsLst>
                <a:gs pos="0">
                  <a:srgbClr val="732F00"/>
                </a:gs>
                <a:gs pos="100000">
                  <a:srgbClr val="E89902"/>
                </a:gs>
              </a:gsLst>
              <a:lin ang="5400000" scaled="1"/>
            </a:gra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优设标题黑" panose="00000500000000000000" pitchFamily="2" charset="-122"/>
            </a:endParaRPr>
          </a:p>
        </p:txBody>
      </p:sp>
      <p:sp>
        <p:nvSpPr>
          <p:cNvPr id="10" name="@这不是阿燊"/>
          <p:cNvSpPr/>
          <p:nvPr/>
        </p:nvSpPr>
        <p:spPr>
          <a:xfrm>
            <a:off x="5271883" y="3259036"/>
            <a:ext cx="765600" cy="766135"/>
          </a:xfrm>
          <a:prstGeom prst="ellipse">
            <a:avLst/>
          </a:prstGeom>
          <a:gradFill>
            <a:gsLst>
              <a:gs pos="0">
                <a:srgbClr val="E89902"/>
              </a:gs>
              <a:gs pos="100000">
                <a:srgbClr val="732F00"/>
              </a:gs>
            </a:gsLst>
            <a:lin ang="30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ontserrat Black" panose="00000A00000000000000" pitchFamily="2" charset="0"/>
              <a:cs typeface="优设标题黑" panose="00000500000000000000" pitchFamily="2" charset="-122"/>
            </a:endParaRPr>
          </a:p>
        </p:txBody>
      </p:sp>
      <p:grpSp>
        <p:nvGrpSpPr>
          <p:cNvPr id="11" name="@这不是阿燊"/>
          <p:cNvGrpSpPr/>
          <p:nvPr/>
        </p:nvGrpSpPr>
        <p:grpSpPr>
          <a:xfrm>
            <a:off x="5515164" y="3429202"/>
            <a:ext cx="298175" cy="353943"/>
            <a:chOff x="5742803" y="3009589"/>
            <a:chExt cx="706393" cy="838510"/>
          </a:xfrm>
          <a:solidFill>
            <a:schemeClr val="bg1"/>
          </a:solidFill>
        </p:grpSpPr>
        <p:sp>
          <p:nvSpPr>
            <p:cNvPr id="12" name="@这不是阿燊"/>
            <p:cNvSpPr/>
            <p:nvPr/>
          </p:nvSpPr>
          <p:spPr>
            <a:xfrm>
              <a:off x="5943799" y="3009589"/>
              <a:ext cx="304325" cy="318656"/>
            </a:xfrm>
            <a:custGeom>
              <a:avLst/>
              <a:gdLst>
                <a:gd name="connsiteX0" fmla="*/ 2725 w 304325"/>
                <a:gd name="connsiteY0" fmla="*/ 169998 h 318656"/>
                <a:gd name="connsiteX1" fmla="*/ 13364 w 304325"/>
                <a:gd name="connsiteY1" fmla="*/ 219785 h 318656"/>
                <a:gd name="connsiteX2" fmla="*/ 21270 w 304325"/>
                <a:gd name="connsiteY2" fmla="*/ 298843 h 318656"/>
                <a:gd name="connsiteX3" fmla="*/ 35472 w 304325"/>
                <a:gd name="connsiteY3" fmla="*/ 311711 h 318656"/>
                <a:gd name="connsiteX4" fmla="*/ 36910 w 304325"/>
                <a:gd name="connsiteY4" fmla="*/ 311645 h 318656"/>
                <a:gd name="connsiteX5" fmla="*/ 49713 w 304325"/>
                <a:gd name="connsiteY5" fmla="*/ 296012 h 318656"/>
                <a:gd name="connsiteX6" fmla="*/ 49712 w 304325"/>
                <a:gd name="connsiteY6" fmla="*/ 296005 h 318656"/>
                <a:gd name="connsiteX7" fmla="*/ 46302 w 304325"/>
                <a:gd name="connsiteY7" fmla="*/ 261981 h 318656"/>
                <a:gd name="connsiteX8" fmla="*/ 222832 w 304325"/>
                <a:gd name="connsiteY8" fmla="*/ 297249 h 318656"/>
                <a:gd name="connsiteX9" fmla="*/ 258100 w 304325"/>
                <a:gd name="connsiteY9" fmla="*/ 261981 h 318656"/>
                <a:gd name="connsiteX10" fmla="*/ 254690 w 304325"/>
                <a:gd name="connsiteY10" fmla="*/ 296005 h 318656"/>
                <a:gd name="connsiteX11" fmla="*/ 267453 w 304325"/>
                <a:gd name="connsiteY11" fmla="*/ 311616 h 318656"/>
                <a:gd name="connsiteX12" fmla="*/ 268892 w 304325"/>
                <a:gd name="connsiteY12" fmla="*/ 311683 h 318656"/>
                <a:gd name="connsiteX13" fmla="*/ 283093 w 304325"/>
                <a:gd name="connsiteY13" fmla="*/ 298814 h 318656"/>
                <a:gd name="connsiteX14" fmla="*/ 290999 w 304325"/>
                <a:gd name="connsiteY14" fmla="*/ 219757 h 318656"/>
                <a:gd name="connsiteX15" fmla="*/ 301648 w 304325"/>
                <a:gd name="connsiteY15" fmla="*/ 169970 h 318656"/>
                <a:gd name="connsiteX16" fmla="*/ 303648 w 304325"/>
                <a:gd name="connsiteY16" fmla="*/ 163950 h 318656"/>
                <a:gd name="connsiteX17" fmla="*/ 294370 w 304325"/>
                <a:gd name="connsiteY17" fmla="*/ 146001 h 318656"/>
                <a:gd name="connsiteX18" fmla="*/ 276540 w 304325"/>
                <a:gd name="connsiteY18" fmla="*/ 154920 h 318656"/>
                <a:gd name="connsiteX19" fmla="*/ 275188 w 304325"/>
                <a:gd name="connsiteY19" fmla="*/ 158968 h 318656"/>
                <a:gd name="connsiteX20" fmla="*/ 213742 w 304325"/>
                <a:gd name="connsiteY20" fmla="*/ 79844 h 318656"/>
                <a:gd name="connsiteX21" fmla="*/ 168326 w 304325"/>
                <a:gd name="connsiteY21" fmla="*/ 2102 h 318656"/>
                <a:gd name="connsiteX22" fmla="*/ 90584 w 304325"/>
                <a:gd name="connsiteY22" fmla="*/ 47517 h 318656"/>
                <a:gd name="connsiteX23" fmla="*/ 90584 w 304325"/>
                <a:gd name="connsiteY23" fmla="*/ 79844 h 318656"/>
                <a:gd name="connsiteX24" fmla="*/ 29138 w 304325"/>
                <a:gd name="connsiteY24" fmla="*/ 158959 h 318656"/>
                <a:gd name="connsiteX25" fmla="*/ 27785 w 304325"/>
                <a:gd name="connsiteY25" fmla="*/ 154920 h 318656"/>
                <a:gd name="connsiteX26" fmla="*/ 9596 w 304325"/>
                <a:gd name="connsiteY26" fmla="*/ 146120 h 318656"/>
                <a:gd name="connsiteX27" fmla="*/ 677 w 304325"/>
                <a:gd name="connsiteY27" fmla="*/ 163950 h 31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4325" h="318656">
                  <a:moveTo>
                    <a:pt x="2725" y="169998"/>
                  </a:moveTo>
                  <a:cubicBezTo>
                    <a:pt x="8107" y="186148"/>
                    <a:pt x="11675" y="202846"/>
                    <a:pt x="13364" y="219785"/>
                  </a:cubicBezTo>
                  <a:lnTo>
                    <a:pt x="21270" y="298843"/>
                  </a:lnTo>
                  <a:cubicBezTo>
                    <a:pt x="21999" y="306142"/>
                    <a:pt x="28137" y="311704"/>
                    <a:pt x="35472" y="311711"/>
                  </a:cubicBezTo>
                  <a:cubicBezTo>
                    <a:pt x="35948" y="311711"/>
                    <a:pt x="36425" y="311711"/>
                    <a:pt x="36910" y="311645"/>
                  </a:cubicBezTo>
                  <a:cubicBezTo>
                    <a:pt x="44763" y="310864"/>
                    <a:pt x="50494" y="303865"/>
                    <a:pt x="49713" y="296012"/>
                  </a:cubicBezTo>
                  <a:cubicBezTo>
                    <a:pt x="49713" y="296010"/>
                    <a:pt x="49712" y="296007"/>
                    <a:pt x="49712" y="296005"/>
                  </a:cubicBezTo>
                  <a:lnTo>
                    <a:pt x="46302" y="261981"/>
                  </a:lnTo>
                  <a:cubicBezTo>
                    <a:pt x="85311" y="320468"/>
                    <a:pt x="164345" y="336258"/>
                    <a:pt x="222832" y="297249"/>
                  </a:cubicBezTo>
                  <a:cubicBezTo>
                    <a:pt x="236798" y="287934"/>
                    <a:pt x="248784" y="275948"/>
                    <a:pt x="258100" y="261981"/>
                  </a:cubicBezTo>
                  <a:lnTo>
                    <a:pt x="254690" y="296005"/>
                  </a:lnTo>
                  <a:cubicBezTo>
                    <a:pt x="253920" y="303835"/>
                    <a:pt x="259626" y="310815"/>
                    <a:pt x="267453" y="311616"/>
                  </a:cubicBezTo>
                  <a:cubicBezTo>
                    <a:pt x="267930" y="311664"/>
                    <a:pt x="268406" y="311683"/>
                    <a:pt x="268892" y="311683"/>
                  </a:cubicBezTo>
                  <a:cubicBezTo>
                    <a:pt x="276227" y="311675"/>
                    <a:pt x="282365" y="306113"/>
                    <a:pt x="283093" y="298814"/>
                  </a:cubicBezTo>
                  <a:lnTo>
                    <a:pt x="290999" y="219757"/>
                  </a:lnTo>
                  <a:cubicBezTo>
                    <a:pt x="292687" y="202817"/>
                    <a:pt x="296259" y="186118"/>
                    <a:pt x="301648" y="169970"/>
                  </a:cubicBezTo>
                  <a:lnTo>
                    <a:pt x="303648" y="163950"/>
                  </a:lnTo>
                  <a:cubicBezTo>
                    <a:pt x="306043" y="156431"/>
                    <a:pt x="301888" y="148395"/>
                    <a:pt x="294370" y="146001"/>
                  </a:cubicBezTo>
                  <a:cubicBezTo>
                    <a:pt x="286991" y="143651"/>
                    <a:pt x="279084" y="147607"/>
                    <a:pt x="276540" y="154920"/>
                  </a:cubicBezTo>
                  <a:lnTo>
                    <a:pt x="275188" y="158968"/>
                  </a:lnTo>
                  <a:cubicBezTo>
                    <a:pt x="266364" y="125313"/>
                    <a:pt x="244165" y="96727"/>
                    <a:pt x="213742" y="79844"/>
                  </a:cubicBezTo>
                  <a:cubicBezTo>
                    <a:pt x="222669" y="45835"/>
                    <a:pt x="202336" y="11028"/>
                    <a:pt x="168326" y="2102"/>
                  </a:cubicBezTo>
                  <a:cubicBezTo>
                    <a:pt x="134317" y="-6825"/>
                    <a:pt x="99511" y="13508"/>
                    <a:pt x="90584" y="47517"/>
                  </a:cubicBezTo>
                  <a:cubicBezTo>
                    <a:pt x="87802" y="58114"/>
                    <a:pt x="87802" y="69248"/>
                    <a:pt x="90584" y="79844"/>
                  </a:cubicBezTo>
                  <a:cubicBezTo>
                    <a:pt x="60164" y="96726"/>
                    <a:pt x="37966" y="125307"/>
                    <a:pt x="29138" y="158959"/>
                  </a:cubicBezTo>
                  <a:lnTo>
                    <a:pt x="27785" y="154920"/>
                  </a:lnTo>
                  <a:cubicBezTo>
                    <a:pt x="25193" y="147468"/>
                    <a:pt x="17050" y="143527"/>
                    <a:pt x="9596" y="146120"/>
                  </a:cubicBezTo>
                  <a:cubicBezTo>
                    <a:pt x="2283" y="148664"/>
                    <a:pt x="-1673" y="156572"/>
                    <a:pt x="677" y="1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优设标题黑" panose="00000500000000000000" pitchFamily="2" charset="-122"/>
              </a:endParaRPr>
            </a:p>
          </p:txBody>
        </p:sp>
        <p:sp>
          <p:nvSpPr>
            <p:cNvPr id="13" name="@这不是阿燊"/>
            <p:cNvSpPr/>
            <p:nvPr/>
          </p:nvSpPr>
          <p:spPr>
            <a:xfrm>
              <a:off x="5742803" y="3349428"/>
              <a:ext cx="706393" cy="498671"/>
            </a:xfrm>
            <a:custGeom>
              <a:avLst/>
              <a:gdLst>
                <a:gd name="connsiteX0" fmla="*/ 634422 w 706393"/>
                <a:gd name="connsiteY0" fmla="*/ 305419 h 498671"/>
                <a:gd name="connsiteX1" fmla="*/ 581016 w 706393"/>
                <a:gd name="connsiteY1" fmla="*/ 234934 h 498671"/>
                <a:gd name="connsiteX2" fmla="*/ 565156 w 706393"/>
                <a:gd name="connsiteY2" fmla="*/ 131836 h 498671"/>
                <a:gd name="connsiteX3" fmla="*/ 485061 w 706393"/>
                <a:gd name="connsiteY3" fmla="*/ 18488 h 498671"/>
                <a:gd name="connsiteX4" fmla="*/ 403041 w 706393"/>
                <a:gd name="connsiteY4" fmla="*/ 335128 h 498671"/>
                <a:gd name="connsiteX5" fmla="*/ 355187 w 706393"/>
                <a:gd name="connsiteY5" fmla="*/ 347767 h 498671"/>
                <a:gd name="connsiteX6" fmla="*/ 329089 w 706393"/>
                <a:gd name="connsiteY6" fmla="*/ 343319 h 498671"/>
                <a:gd name="connsiteX7" fmla="*/ 463315 w 706393"/>
                <a:gd name="connsiteY7" fmla="*/ 8877 h 498671"/>
                <a:gd name="connsiteX8" fmla="*/ 439017 w 706393"/>
                <a:gd name="connsiteY8" fmla="*/ 2419 h 498671"/>
                <a:gd name="connsiteX9" fmla="*/ 262966 w 706393"/>
                <a:gd name="connsiteY9" fmla="*/ 334127 h 498671"/>
                <a:gd name="connsiteX10" fmla="*/ 215265 w 706393"/>
                <a:gd name="connsiteY10" fmla="*/ 325774 h 498671"/>
                <a:gd name="connsiteX11" fmla="*/ 421719 w 706393"/>
                <a:gd name="connsiteY11" fmla="*/ 248 h 498671"/>
                <a:gd name="connsiteX12" fmla="*/ 419033 w 706393"/>
                <a:gd name="connsiteY12" fmla="*/ 0 h 498671"/>
                <a:gd name="connsiteX13" fmla="*/ 287360 w 706393"/>
                <a:gd name="connsiteY13" fmla="*/ 0 h 498671"/>
                <a:gd name="connsiteX14" fmla="*/ 141237 w 706393"/>
                <a:gd name="connsiteY14" fmla="*/ 131836 h 498671"/>
                <a:gd name="connsiteX15" fmla="*/ 125378 w 706393"/>
                <a:gd name="connsiteY15" fmla="*/ 234925 h 498671"/>
                <a:gd name="connsiteX16" fmla="*/ 71971 w 706393"/>
                <a:gd name="connsiteY16" fmla="*/ 305410 h 498671"/>
                <a:gd name="connsiteX17" fmla="*/ 0 w 706393"/>
                <a:gd name="connsiteY17" fmla="*/ 417176 h 498671"/>
                <a:gd name="connsiteX18" fmla="*/ 81477 w 706393"/>
                <a:gd name="connsiteY18" fmla="*/ 498672 h 498671"/>
                <a:gd name="connsiteX19" fmla="*/ 81486 w 706393"/>
                <a:gd name="connsiteY19" fmla="*/ 498672 h 498671"/>
                <a:gd name="connsiteX20" fmla="*/ 624907 w 706393"/>
                <a:gd name="connsiteY20" fmla="*/ 498672 h 498671"/>
                <a:gd name="connsiteX21" fmla="*/ 706393 w 706393"/>
                <a:gd name="connsiteY21" fmla="*/ 417185 h 498671"/>
                <a:gd name="connsiteX22" fmla="*/ 634422 w 706393"/>
                <a:gd name="connsiteY22" fmla="*/ 305419 h 49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06393" h="498671">
                  <a:moveTo>
                    <a:pt x="634422" y="305419"/>
                  </a:moveTo>
                  <a:cubicBezTo>
                    <a:pt x="605869" y="292438"/>
                    <a:pt x="585788" y="265934"/>
                    <a:pt x="581016" y="234934"/>
                  </a:cubicBezTo>
                  <a:lnTo>
                    <a:pt x="565156" y="131836"/>
                  </a:lnTo>
                  <a:cubicBezTo>
                    <a:pt x="557720" y="83579"/>
                    <a:pt x="528064" y="41611"/>
                    <a:pt x="485061" y="18488"/>
                  </a:cubicBezTo>
                  <a:cubicBezTo>
                    <a:pt x="488718" y="127692"/>
                    <a:pt x="455590" y="236277"/>
                    <a:pt x="403041" y="335128"/>
                  </a:cubicBezTo>
                  <a:lnTo>
                    <a:pt x="355187" y="347767"/>
                  </a:lnTo>
                  <a:lnTo>
                    <a:pt x="329089" y="343319"/>
                  </a:lnTo>
                  <a:cubicBezTo>
                    <a:pt x="428644" y="219123"/>
                    <a:pt x="463963" y="121482"/>
                    <a:pt x="463315" y="8877"/>
                  </a:cubicBezTo>
                  <a:cubicBezTo>
                    <a:pt x="455405" y="6069"/>
                    <a:pt x="447278" y="3909"/>
                    <a:pt x="439017" y="2419"/>
                  </a:cubicBezTo>
                  <a:cubicBezTo>
                    <a:pt x="420538" y="127721"/>
                    <a:pt x="352244" y="241906"/>
                    <a:pt x="262966" y="334127"/>
                  </a:cubicBezTo>
                  <a:lnTo>
                    <a:pt x="215265" y="325774"/>
                  </a:lnTo>
                  <a:cubicBezTo>
                    <a:pt x="320240" y="236182"/>
                    <a:pt x="394002" y="129483"/>
                    <a:pt x="421719" y="248"/>
                  </a:cubicBezTo>
                  <a:cubicBezTo>
                    <a:pt x="420767" y="191"/>
                    <a:pt x="419938" y="38"/>
                    <a:pt x="419033" y="0"/>
                  </a:cubicBezTo>
                  <a:lnTo>
                    <a:pt x="287360" y="0"/>
                  </a:lnTo>
                  <a:cubicBezTo>
                    <a:pt x="213533" y="3689"/>
                    <a:pt x="152476" y="58777"/>
                    <a:pt x="141237" y="131836"/>
                  </a:cubicBezTo>
                  <a:lnTo>
                    <a:pt x="125378" y="234925"/>
                  </a:lnTo>
                  <a:cubicBezTo>
                    <a:pt x="120606" y="265925"/>
                    <a:pt x="100524" y="292428"/>
                    <a:pt x="71971" y="305410"/>
                  </a:cubicBezTo>
                  <a:cubicBezTo>
                    <a:pt x="28138" y="325326"/>
                    <a:pt x="-5" y="369030"/>
                    <a:pt x="0" y="417176"/>
                  </a:cubicBezTo>
                  <a:cubicBezTo>
                    <a:pt x="-6" y="462180"/>
                    <a:pt x="36473" y="498667"/>
                    <a:pt x="81477" y="498672"/>
                  </a:cubicBezTo>
                  <a:cubicBezTo>
                    <a:pt x="81480" y="498672"/>
                    <a:pt x="81484" y="498672"/>
                    <a:pt x="81486" y="498672"/>
                  </a:cubicBezTo>
                  <a:lnTo>
                    <a:pt x="624907" y="498672"/>
                  </a:lnTo>
                  <a:cubicBezTo>
                    <a:pt x="669910" y="498672"/>
                    <a:pt x="706393" y="462189"/>
                    <a:pt x="706393" y="417185"/>
                  </a:cubicBezTo>
                  <a:cubicBezTo>
                    <a:pt x="706398" y="369039"/>
                    <a:pt x="678255" y="325336"/>
                    <a:pt x="634422" y="305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优设标题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@这不是阿燊"/>
          <p:cNvSpPr txBox="1"/>
          <p:nvPr/>
        </p:nvSpPr>
        <p:spPr>
          <a:xfrm>
            <a:off x="666104" y="3530618"/>
            <a:ext cx="7018668" cy="212280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defRPr sz="4400" b="1">
                <a:gradFill>
                  <a:gsLst>
                    <a:gs pos="100000">
                      <a:srgbClr val="F7E6B8"/>
                    </a:gs>
                    <a:gs pos="0">
                      <a:srgbClr val="F7E6B8"/>
                    </a:gs>
                    <a:gs pos="52000">
                      <a:srgbClr val="D8B87B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初心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——为什么做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@这不是阿燊"/>
          <p:cNvSpPr/>
          <p:nvPr/>
        </p:nvSpPr>
        <p:spPr>
          <a:xfrm>
            <a:off x="-1524081" y="2995720"/>
            <a:ext cx="60155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ea typeface="优设标题黑" panose="00000500000000000000" pitchFamily="2" charset="-122"/>
                <a:cs typeface="优设标题黑" panose="00000500000000000000" pitchFamily="2" charset="-122"/>
              </a:rPr>
              <a:t>PART02</a:t>
            </a:r>
            <a:endParaRPr kumimoji="0" lang="zh-CN" altLang="en-US" sz="2400" b="0" i="0" u="sng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/>
              <a:uLnTx/>
              <a:uFillTx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@这不是阿燊"/>
          <p:cNvSpPr/>
          <p:nvPr/>
        </p:nvSpPr>
        <p:spPr>
          <a:xfrm>
            <a:off x="6441440" y="2756535"/>
            <a:ext cx="4458970" cy="2716530"/>
          </a:xfrm>
          <a:prstGeom prst="rect">
            <a:avLst/>
          </a:prstGeom>
          <a:gradFill>
            <a:gsLst>
              <a:gs pos="0">
                <a:srgbClr val="E89902"/>
              </a:gs>
              <a:gs pos="100000">
                <a:srgbClr val="732F00"/>
              </a:gs>
            </a:gsLst>
            <a:lin ang="5400000" scaled="1"/>
          </a:gradFill>
          <a:ln>
            <a:solidFill>
              <a:srgbClr val="73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优设标题黑" panose="00000500000000000000" pitchFamily="2" charset="-122"/>
            </a:endParaRPr>
          </a:p>
        </p:txBody>
      </p:sp>
      <p:pic>
        <p:nvPicPr>
          <p:cNvPr id="4" name="@这不是阿燊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b="6213"/>
          <a:stretch>
            <a:fillRect/>
          </a:stretch>
        </p:blipFill>
        <p:spPr>
          <a:xfrm>
            <a:off x="6367780" y="2756535"/>
            <a:ext cx="4459605" cy="2643505"/>
          </a:xfrm>
          <a:prstGeom prst="rect">
            <a:avLst/>
          </a:prstGeom>
        </p:spPr>
      </p:pic>
      <p:sp>
        <p:nvSpPr>
          <p:cNvPr id="9" name="@这不是阿燊"/>
          <p:cNvSpPr/>
          <p:nvPr/>
        </p:nvSpPr>
        <p:spPr>
          <a:xfrm>
            <a:off x="1467485" y="2473325"/>
            <a:ext cx="462915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80000"/>
              <a:defRPr/>
            </a:pP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五年前，在我人生低谷时，一个偶然的机会结缘了一本小书，是金刚经和心经的合订本，不知为什么，我每天都会读一遍，一直坚持了两年多，心经也会背了。渐渐地不再那么焦虑迷茫了，内心轻松了很多，放下了很多，很多问题也看明白了。今年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5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月份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开始，我每周一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和朋友们抄写金刚经、读书，希望大家带着静定的能量开启一周的工作和生活，在这个过程中，结缘了必经之路。被七师父的大愿所感召，愿意为此大愿助一份力。由此参加了新手村的学习，并申请了智慧栈。就是希望更多的人能接触到这个可以摆脱烦恼的方便法门，让生活越来越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幸福。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江城圆体 300W" panose="020B0300000000000000" pitchFamily="34" charset="-122"/>
              <a:ea typeface="江城圆体 300W" panose="020B0300000000000000" pitchFamily="34" charset="-122"/>
              <a:cs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3" name="@这不是阿燊"/>
          <p:cNvSpPr/>
          <p:nvPr/>
        </p:nvSpPr>
        <p:spPr>
          <a:xfrm>
            <a:off x="723265" y="2012864"/>
            <a:ext cx="447299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每一步都是必经之路</a:t>
            </a:r>
            <a:endParaRPr kumimoji="0" lang="zh-CN" altLang="en-US" sz="2400" b="0" i="0" u="sng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5" name="@这不是阿燊"/>
          <p:cNvSpPr txBox="1"/>
          <p:nvPr/>
        </p:nvSpPr>
        <p:spPr>
          <a:xfrm>
            <a:off x="3616226" y="747455"/>
            <a:ext cx="4959548" cy="8299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我与《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必经之路》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@这不是阿燊"/>
          <p:cNvSpPr txBox="1"/>
          <p:nvPr/>
        </p:nvSpPr>
        <p:spPr>
          <a:xfrm>
            <a:off x="761354" y="3603643"/>
            <a:ext cx="7018668" cy="230695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defRPr sz="4400" b="1">
                <a:gradFill>
                  <a:gsLst>
                    <a:gs pos="100000">
                      <a:srgbClr val="F7E6B8"/>
                    </a:gs>
                    <a:gs pos="0">
                      <a:srgbClr val="F7E6B8"/>
                    </a:gs>
                    <a:gs pos="52000">
                      <a:srgbClr val="D8B87B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行动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——</a:t>
            </a: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怎么做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@这不是阿燊"/>
          <p:cNvSpPr/>
          <p:nvPr/>
        </p:nvSpPr>
        <p:spPr>
          <a:xfrm>
            <a:off x="-1524081" y="2995720"/>
            <a:ext cx="60155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ea typeface="优设标题黑" panose="00000500000000000000" pitchFamily="2" charset="-122"/>
                <a:cs typeface="优设标题黑" panose="00000500000000000000" pitchFamily="2" charset="-122"/>
              </a:rPr>
              <a:t>PART03</a:t>
            </a:r>
            <a:endParaRPr kumimoji="0" lang="zh-CN" altLang="en-US" sz="2400" b="0" i="0" u="sng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/>
              <a:uLnTx/>
              <a:uFillTx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@这不是阿燊"/>
          <p:cNvSpPr/>
          <p:nvPr/>
        </p:nvSpPr>
        <p:spPr>
          <a:xfrm>
            <a:off x="6559200" y="1428089"/>
            <a:ext cx="44729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具体活动</a:t>
            </a: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安排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4" name="@这不是阿燊"/>
          <p:cNvSpPr txBox="1"/>
          <p:nvPr/>
        </p:nvSpPr>
        <p:spPr>
          <a:xfrm>
            <a:off x="6948777" y="2311799"/>
            <a:ext cx="3643084" cy="133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80000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自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2024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年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5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月份开始，每周一在文殊苑举办抄经读书公益活动。已举办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14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期。每期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4-12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人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不等。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江城圆体 300W" panose="020B0300000000000000" pitchFamily="34" charset="-122"/>
              <a:ea typeface="江城圆体 300W" panose="020B0300000000000000" pitchFamily="34" charset="-122"/>
              <a:cs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5" name="@这不是阿燊"/>
          <p:cNvSpPr/>
          <p:nvPr/>
        </p:nvSpPr>
        <p:spPr>
          <a:xfrm>
            <a:off x="1515363" y="1417088"/>
            <a:ext cx="4441786" cy="1835980"/>
          </a:xfrm>
          <a:prstGeom prst="roundRect">
            <a:avLst>
              <a:gd name="adj" fmla="val 9524"/>
            </a:avLst>
          </a:prstGeom>
          <a:gradFill>
            <a:gsLst>
              <a:gs pos="0">
                <a:srgbClr val="BB6F00"/>
              </a:gs>
              <a:gs pos="62000">
                <a:srgbClr val="E89902"/>
              </a:gs>
              <a:gs pos="100000">
                <a:srgbClr val="E0AF00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</a:endParaRPr>
          </a:p>
        </p:txBody>
      </p:sp>
      <p:sp>
        <p:nvSpPr>
          <p:cNvPr id="6" name="@这不是阿燊"/>
          <p:cNvSpPr/>
          <p:nvPr/>
        </p:nvSpPr>
        <p:spPr>
          <a:xfrm>
            <a:off x="994240" y="1773326"/>
            <a:ext cx="1042245" cy="102147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3823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8" name="@这不是阿燊"/>
          <p:cNvSpPr txBox="1"/>
          <p:nvPr/>
        </p:nvSpPr>
        <p:spPr>
          <a:xfrm>
            <a:off x="2324100" y="2075180"/>
            <a:ext cx="33769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defTabSz="138239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400" b="0" i="0" u="none" strike="noStrike" kern="0" cap="none" spc="0" normalizeH="0" baseline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每周一上午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9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30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—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11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30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，抄写心经并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分享收获。</a:t>
            </a:r>
            <a:endParaRPr lang="zh-CN" altLang="en-US" sz="1800" dirty="0">
              <a:solidFill>
                <a:schemeClr val="bg1"/>
              </a:solidFill>
              <a:latin typeface="江城圆体 300W" panose="020B0300000000000000" pitchFamily="34" charset="-122"/>
              <a:ea typeface="江城圆体 300W" panose="020B0300000000000000" pitchFamily="34" charset="-122"/>
              <a:sym typeface="+mn-lt"/>
            </a:endParaRPr>
          </a:p>
        </p:txBody>
      </p:sp>
      <p:sp>
        <p:nvSpPr>
          <p:cNvPr id="9" name="@这不是阿燊"/>
          <p:cNvSpPr txBox="1"/>
          <p:nvPr/>
        </p:nvSpPr>
        <p:spPr>
          <a:xfrm>
            <a:off x="2932245" y="1315393"/>
            <a:ext cx="25724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382395" hangingPunct="0">
              <a:lnSpc>
                <a:spcPct val="150000"/>
              </a:lnSpc>
            </a:pPr>
            <a:r>
              <a:rPr lang="zh-CN" altLang="en-US" sz="3200" kern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上午：抄</a:t>
            </a:r>
            <a:r>
              <a:rPr lang="zh-CN" altLang="en-US" sz="3200" kern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经</a:t>
            </a:r>
            <a:endParaRPr lang="zh-CN" altLang="en-US" sz="3200" kern="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10" name="@这不是阿燊"/>
          <p:cNvSpPr/>
          <p:nvPr/>
        </p:nvSpPr>
        <p:spPr>
          <a:xfrm>
            <a:off x="1515363" y="3752166"/>
            <a:ext cx="4441786" cy="1835980"/>
          </a:xfrm>
          <a:prstGeom prst="roundRect">
            <a:avLst>
              <a:gd name="adj" fmla="val 9524"/>
            </a:avLst>
          </a:prstGeom>
          <a:gradFill>
            <a:gsLst>
              <a:gs pos="0">
                <a:srgbClr val="BB6F00"/>
              </a:gs>
              <a:gs pos="62000">
                <a:srgbClr val="E89902"/>
              </a:gs>
              <a:gs pos="100000">
                <a:srgbClr val="E0AF00"/>
              </a:gs>
            </a:gsLst>
            <a:lin ang="7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</a:endParaRPr>
          </a:p>
        </p:txBody>
      </p:sp>
      <p:sp>
        <p:nvSpPr>
          <p:cNvPr id="11" name="@这不是阿燊"/>
          <p:cNvSpPr/>
          <p:nvPr/>
        </p:nvSpPr>
        <p:spPr>
          <a:xfrm>
            <a:off x="994240" y="4108404"/>
            <a:ext cx="1042245" cy="1021477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82395"/>
            <a:endParaRPr lang="zh-CN" altLang="en-US" sz="2800" kern="0">
              <a:solidFill>
                <a:prstClr val="white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  <p:sp>
        <p:nvSpPr>
          <p:cNvPr id="13" name="@这不是阿燊"/>
          <p:cNvSpPr txBox="1"/>
          <p:nvPr/>
        </p:nvSpPr>
        <p:spPr>
          <a:xfrm>
            <a:off x="2363502" y="4442961"/>
            <a:ext cx="3220249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just" defTabSz="138239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江城圆体 300W" panose="020B0300000000000000" pitchFamily="34" charset="-122"/>
                <a:ea typeface="江城圆体 300W" panose="020B0300000000000000" pitchFamily="34" charset="-122"/>
                <a:cs typeface="+mn-ea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每周一下午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14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00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—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17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：</a:t>
            </a:r>
            <a:r>
              <a:rPr lang="en-US" altLang="zh-CN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00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读《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业力管理》并分享</a:t>
            </a:r>
            <a:r>
              <a:rPr lang="zh-CN" altLang="en-US" sz="1800" dirty="0">
                <a:solidFill>
                  <a:schemeClr val="bg1"/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sym typeface="+mn-lt"/>
              </a:rPr>
              <a:t>收获</a:t>
            </a:r>
            <a:endParaRPr lang="zh-CN" altLang="en-US" sz="1800" dirty="0">
              <a:solidFill>
                <a:schemeClr val="bg1"/>
              </a:solidFill>
              <a:latin typeface="江城圆体 300W" panose="020B0300000000000000" pitchFamily="34" charset="-122"/>
              <a:ea typeface="江城圆体 300W" panose="020B0300000000000000" pitchFamily="34" charset="-122"/>
              <a:sym typeface="+mn-lt"/>
            </a:endParaRPr>
          </a:p>
        </p:txBody>
      </p:sp>
      <p:sp>
        <p:nvSpPr>
          <p:cNvPr id="16" name="@这不是阿燊"/>
          <p:cNvSpPr txBox="1"/>
          <p:nvPr/>
        </p:nvSpPr>
        <p:spPr>
          <a:xfrm>
            <a:off x="6948777" y="3834706"/>
            <a:ext cx="3643084" cy="175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SzPct val="80000"/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本着必经之路的三个原则：不推销、不拒绝、不图名利，接引有缘人一起来抄经读书，只愿为大家提供一个在红尘中让内心安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住的地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江城圆体 300W" panose="020B0300000000000000" pitchFamily="34" charset="-122"/>
                <a:ea typeface="江城圆体 300W" panose="020B0300000000000000" pitchFamily="34" charset="-122"/>
                <a:cs typeface="优设标题黑" panose="00000500000000000000" pitchFamily="2" charset="-122"/>
                <a:sym typeface="优设标题黑" panose="00000500000000000000" pitchFamily="2" charset="-122"/>
              </a:rPr>
              <a:t>方。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江城圆体 300W" panose="020B0300000000000000" pitchFamily="34" charset="-122"/>
              <a:ea typeface="江城圆体 300W" panose="020B0300000000000000" pitchFamily="34" charset="-122"/>
              <a:cs typeface="优设标题黑" panose="00000500000000000000" pitchFamily="2" charset="-122"/>
              <a:sym typeface="优设标题黑" panose="00000500000000000000" pitchFamily="2" charset="-122"/>
            </a:endParaRPr>
          </a:p>
        </p:txBody>
      </p:sp>
      <p:sp>
        <p:nvSpPr>
          <p:cNvPr id="17" name="@这不是阿燊"/>
          <p:cNvSpPr txBox="1"/>
          <p:nvPr/>
        </p:nvSpPr>
        <p:spPr>
          <a:xfrm>
            <a:off x="2961396" y="3650138"/>
            <a:ext cx="257240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382395" hangingPunct="0">
              <a:lnSpc>
                <a:spcPct val="150000"/>
              </a:lnSpc>
            </a:pPr>
            <a:r>
              <a:rPr lang="zh-CN" altLang="en-US" sz="3200" kern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下午：</a:t>
            </a:r>
            <a:r>
              <a:rPr lang="zh-CN" altLang="en-US" sz="3200" kern="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读书</a:t>
            </a:r>
            <a:endParaRPr lang="zh-CN" altLang="en-US" sz="3200" kern="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@这不是阿燊"/>
          <p:cNvSpPr txBox="1"/>
          <p:nvPr/>
        </p:nvSpPr>
        <p:spPr>
          <a:xfrm>
            <a:off x="-558811" y="3530618"/>
            <a:ext cx="7018668" cy="119888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defTabSz="1218565">
              <a:defRPr sz="4400" b="1">
                <a:gradFill>
                  <a:gsLst>
                    <a:gs pos="100000">
                      <a:srgbClr val="F7E6B8"/>
                    </a:gs>
                    <a:gs pos="0">
                      <a:srgbClr val="F7E6B8"/>
                    </a:gs>
                    <a:gs pos="52000">
                      <a:srgbClr val="D8B87B"/>
                    </a:gs>
                  </a:gsLst>
                  <a:lin ang="0" scaled="0"/>
                </a:gra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总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 </a:t>
            </a: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>
                  <a:outerShdw blurRad="50800" dist="38100" dir="2700000" algn="tl" rotWithShape="0">
                    <a:srgbClr val="732F00">
                      <a:alpha val="40000"/>
                    </a:srgbClr>
                  </a:outerShdw>
                </a:effectLst>
                <a:uLnTx/>
                <a:uFillTx/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结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>
                <a:outerShdw blurRad="50800" dist="38100" dir="2700000" algn="tl" rotWithShape="0">
                  <a:srgbClr val="732F00">
                    <a:alpha val="40000"/>
                  </a:srgbClr>
                </a:outerShdw>
              </a:effectLst>
              <a:uLnTx/>
              <a:uFillTx/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5" name="@这不是阿燊"/>
          <p:cNvSpPr/>
          <p:nvPr/>
        </p:nvSpPr>
        <p:spPr>
          <a:xfrm>
            <a:off x="-1524081" y="2995720"/>
            <a:ext cx="6015507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BB6F00"/>
                    </a:gs>
                    <a:gs pos="62000">
                      <a:srgbClr val="E89902"/>
                    </a:gs>
                    <a:gs pos="100000">
                      <a:srgbClr val="E0AF00"/>
                    </a:gs>
                  </a:gsLst>
                  <a:lin ang="7200000" scaled="0"/>
                </a:gradFill>
                <a:effectLst/>
                <a:uLnTx/>
                <a:uFillTx/>
                <a:ea typeface="优设标题黑" panose="00000500000000000000" pitchFamily="2" charset="-122"/>
                <a:cs typeface="优设标题黑" panose="00000500000000000000" pitchFamily="2" charset="-122"/>
              </a:rPr>
              <a:t>PART04</a:t>
            </a:r>
            <a:endParaRPr kumimoji="0" lang="zh-CN" altLang="en-US" sz="2400" b="0" i="0" u="sng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BB6F00"/>
                  </a:gs>
                  <a:gs pos="62000">
                    <a:srgbClr val="E89902"/>
                  </a:gs>
                  <a:gs pos="100000">
                    <a:srgbClr val="E0AF00"/>
                  </a:gs>
                </a:gsLst>
                <a:lin ang="7200000" scaled="0"/>
              </a:gradFill>
              <a:effectLst/>
              <a:uLnTx/>
              <a:uFillTx/>
              <a:ea typeface="优设标题黑" panose="00000500000000000000" pitchFamily="2" charset="-122"/>
              <a:cs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KSO_WPP_MARK_KEY" val="68394b3d-343d-4926-b9c9-5e4275928da8"/>
  <p:tag name="COMMONDATA" val="eyJoZGlkIjoiOTM2M2RhYzUxMjc2ODczYTU0MGNmNWVjMjE5OGIxNDcifQ=="/>
  <p:tag name="commondata" val="eyJjb3VudCI6MSwiaGRpZCI6IjZkMDU4N2UzMmViMWM5YWU2NWQ5ZDQ3MDY5MmY2MGY0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这不是阿燊">
      <a:majorFont>
        <a:latin typeface="Montserrat Black"/>
        <a:ea typeface="优设标题黑"/>
        <a:cs typeface=""/>
      </a:majorFont>
      <a:minorFont>
        <a:latin typeface="Montserrat Black"/>
        <a:ea typeface="江城圆体 300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优设标题黑"/>
        <a:ea typeface=""/>
        <a:cs typeface="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优设标题黑"/>
        <a:font script="Hebr" typeface="优设标题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优设标题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优设标题黑"/>
        <a:ea typeface=""/>
        <a:cs typeface=""/>
        <a:font script="Jpan" typeface="ＭＳ Ｐゴシック"/>
        <a:font script="Hang" typeface="맑은 고딕"/>
        <a:font script="Hans" typeface="优设标题黑"/>
        <a:font script="Hant" typeface="新細明體"/>
        <a:font script="Arab" typeface="优设标题黑"/>
        <a:font script="Hebr" typeface="优设标题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优设标题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WPS 演示</Application>
  <PresentationFormat>宽屏</PresentationFormat>
  <Paragraphs>81</Paragraphs>
  <Slides>11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宋体</vt:lpstr>
      <vt:lpstr>Wingdings</vt:lpstr>
      <vt:lpstr>优设标题黑</vt:lpstr>
      <vt:lpstr>微软雅黑</vt:lpstr>
      <vt:lpstr>汉仪旗黑</vt:lpstr>
      <vt:lpstr>Montserrat Black</vt:lpstr>
      <vt:lpstr>苹方-简</vt:lpstr>
      <vt:lpstr>江城圆体 300W</vt:lpstr>
      <vt:lpstr>冬青黑体简体中文</vt:lpstr>
      <vt:lpstr>Calibri</vt:lpstr>
      <vt:lpstr>宋体</vt:lpstr>
      <vt:lpstr>Arial Unicode MS</vt:lpstr>
      <vt:lpstr>汉仪书宋二KW</vt:lpstr>
      <vt:lpstr>Helvetica Neue</vt:lpstr>
      <vt:lpstr>黑体</vt:lpstr>
      <vt:lpstr>汉仪中黑KW</vt:lpstr>
      <vt:lpstr>江城圆体 300W</vt:lpstr>
      <vt:lpstr>STXingkai</vt:lpstr>
      <vt:lpstr>Thonburi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奕燊 王</dc:creator>
  <cp:lastModifiedBy>在路上</cp:lastModifiedBy>
  <cp:revision>121</cp:revision>
  <dcterms:created xsi:type="dcterms:W3CDTF">2024-09-09T14:06:07Z</dcterms:created>
  <dcterms:modified xsi:type="dcterms:W3CDTF">2024-09-09T14:06:07Z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293AFE88F9FEAA2683FFDE66E560126D_43</vt:lpwstr>
  </property>
  <property fmtid="{D5CDD505-2E9C-101B-9397-08002B2CF9AE}" pid="3" name="KSOProductBuildVer">
    <vt:lpwstr>2052-6.10.1.8873</vt:lpwstr>
  </property>
  <property fmtid="{D5CDD505-2E9C-101B-9397-08002B2CF9AE}" pid="4" name="KSOTemplateUUID">
    <vt:lpwstr>v1.0_mb_KLiPWTS9F4nvtpXQLX3aKg==</vt:lpwstr>
  </property>
</Properties>
</file>