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7" r:id="rId3"/>
    <p:sldId id="260" r:id="rId5"/>
    <p:sldId id="263" r:id="rId6"/>
    <p:sldId id="264" r:id="rId7"/>
  </p:sldIdLst>
  <p:sldSz cx="6858000" cy="12192635"/>
  <p:notesSz cx="7103745" cy="10234295"/>
  <p:embeddedFontLst>
    <p:embeddedFont>
      <p:font typeface="华文新魏" panose="02010800040101010101" charset="-122"/>
      <p:regular r:id="rId12"/>
    </p:embeddedFont>
    <p:embeddedFont>
      <p:font typeface="微软雅黑" panose="020B0503020204020204" charset="-122"/>
      <p:regular r:id="rId13"/>
    </p:embeddedFont>
    <p:embeddedFont>
      <p:font typeface="方正全福体" panose="02000500000000000000" charset="-122"/>
      <p:regular r:id="rId14"/>
    </p:embeddedFont>
    <p:embeddedFont>
      <p:font typeface="华文中宋" panose="02010600040101010101" charset="-122"/>
      <p:regular r:id="rId15"/>
    </p:embeddedFont>
    <p:embeddedFont>
      <p:font typeface="方正粗宋简体" panose="03000509000000000000" charset="-122"/>
      <p:regular r:id="rId16"/>
    </p:embeddedFont>
    <p:embeddedFont>
      <p:font typeface="文泉驿微米黑" panose="020B0606030804020204" charset="-122"/>
      <p:regular r:id="rId17"/>
    </p:embeddedFont>
    <p:embeddedFont>
      <p:font typeface="Arial Black" panose="020B0A04020102020204" charset="0"/>
      <p:bold r:id="rId18"/>
    </p:embeddedFont>
    <p:embeddedFont>
      <p:font typeface="楷体" panose="02010609060101010101" charset="-122"/>
      <p:regular r:id="rId19"/>
    </p:embeddedFont>
    <p:embeddedFont>
      <p:font typeface="黑体" panose="02010609060101010101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6AA"/>
    <a:srgbClr val="F5E0C6"/>
    <a:srgbClr val="5C767A"/>
    <a:srgbClr val="2F2724"/>
    <a:srgbClr val="211C16"/>
    <a:srgbClr val="E2EBDC"/>
    <a:srgbClr val="D6E2CE"/>
    <a:srgbClr val="183E67"/>
    <a:srgbClr val="B2B2B2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3844"/>
        <p:guide pos="21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13.fntdata"/><Relationship Id="rId23" Type="http://schemas.openxmlformats.org/officeDocument/2006/relationships/font" Target="fonts/font12.fntdata"/><Relationship Id="rId22" Type="http://schemas.openxmlformats.org/officeDocument/2006/relationships/font" Target="fonts/font11.fntdata"/><Relationship Id="rId21" Type="http://schemas.openxmlformats.org/officeDocument/2006/relationships/font" Target="fonts/font10.fntdata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81371" y="1279525"/>
            <a:ext cx="1942909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jpe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:\03临时工作\临时文件\必经之路\202302-读书会PPT模板\线下智慧栈活动海报 模板背景.jpg线下智慧栈活动海报 模板背景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526272" y="649175"/>
            <a:ext cx="860240" cy="10333174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649175"/>
            <a:ext cx="4994976" cy="1033317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:\03临时工作\临时文件\必经之路\202302-读书会PPT模板\线下智慧栈活动海报 模板背景-1.jpg线下智慧栈活动海报 模板背景-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 userDrawn="1">
            <p:custDataLst>
              <p:tags r:id="rId2"/>
            </p:custDataLst>
          </p:nvPr>
        </p:nvSpPr>
        <p:spPr>
          <a:xfrm>
            <a:off x="2604135" y="2013585"/>
            <a:ext cx="4523105" cy="9512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6600" spc="-180">
                <a:solidFill>
                  <a:schemeClr val="bg1"/>
                </a:solidFill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抄经+读书</a:t>
            </a:r>
            <a:endParaRPr lang="zh-CN" altLang="en-US" sz="6600" spc="-180">
              <a:solidFill>
                <a:schemeClr val="bg1"/>
              </a:solidFill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3"/>
            </p:custDataLst>
          </p:nvPr>
        </p:nvSpPr>
        <p:spPr>
          <a:xfrm>
            <a:off x="2734310" y="2919095"/>
            <a:ext cx="3799205" cy="354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 spc="100">
                <a:solidFill>
                  <a:schemeClr val="bg1"/>
                </a:solidFill>
                <a:uFillTx/>
                <a:latin typeface="华文新魏" panose="02010800040101010101" charset="-122"/>
                <a:ea typeface="华文新魏" panose="02010800040101010101" charset="-122"/>
              </a:rPr>
              <a:t>抄一部心经，点一盏心灯</a:t>
            </a:r>
            <a:endParaRPr lang="zh-CN" altLang="en-US" sz="2400" spc="100">
              <a:solidFill>
                <a:schemeClr val="bg1"/>
              </a:solidFill>
              <a:uFillTx/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8" name="图片 7" descr="C:\Users\设计部 王荣友\Desktop\图片1.jpg图片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4331" y="459503"/>
            <a:ext cx="5915025" cy="2356788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4331" y="3245875"/>
            <a:ext cx="2914650" cy="77364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364706" y="3245875"/>
            <a:ext cx="2914650" cy="773647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649175"/>
            <a:ext cx="5915025" cy="235678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2381" y="3102458"/>
            <a:ext cx="2901255" cy="14648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381" y="4650429"/>
            <a:ext cx="2901255" cy="6354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71863" y="3102458"/>
            <a:ext cx="2915543" cy="146487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71863" y="4650429"/>
            <a:ext cx="2915543" cy="635449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488" y="4918207"/>
            <a:ext cx="5915025" cy="2356788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795" y="225800"/>
            <a:ext cx="2342925" cy="284508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2916000" y="1362541"/>
            <a:ext cx="3272273" cy="905768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653" y="3657960"/>
            <a:ext cx="2342925" cy="677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1488" y="11301291"/>
            <a:ext cx="1543050" cy="64917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271713" y="11301291"/>
            <a:ext cx="2314575" cy="64917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4843463" y="11301291"/>
            <a:ext cx="1543050" cy="64917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4.jpe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25.xml"/><Relationship Id="rId12" Type="http://schemas.openxmlformats.org/officeDocument/2006/relationships/image" Target="../media/image7.png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45440" y="6927850"/>
            <a:ext cx="4069080" cy="1245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 fontAlgn="auto">
              <a:lnSpc>
                <a:spcPts val="3000"/>
              </a:lnSpc>
            </a:pPr>
            <a:r>
              <a:rPr>
                <a:solidFill>
                  <a:srgbClr val="5C767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#地点</a:t>
            </a:r>
            <a:endParaRPr>
              <a:solidFill>
                <a:srgbClr val="5C767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ts val="3000"/>
              </a:lnSpc>
            </a:pPr>
            <a:r>
              <a: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融友智慧栈：</a:t>
            </a:r>
            <a:r>
              <a:rPr i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上海市打浦桥日月光中心</a:t>
            </a:r>
            <a:endParaRPr i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 fontAlgn="auto">
              <a:lnSpc>
                <a:spcPts val="3000"/>
              </a:lnSpc>
            </a:pPr>
            <a:r>
              <a: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(地铁9号线打浦桥3号口)</a:t>
            </a:r>
            <a:endParaRPr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52800" y="1995170"/>
            <a:ext cx="3159760" cy="4432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上师就像一场熄灭烦恼火的雨，又如一条慈悲的大河</a:t>
            </a:r>
            <a:endParaRPr lang="zh-CN" altLang="en-US">
              <a:solidFill>
                <a:srgbClr val="211C1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ts val="3000"/>
              </a:lnSpc>
            </a:pPr>
            <a:endParaRPr lang="zh-CN" altLang="en-US">
              <a:solidFill>
                <a:srgbClr val="211C1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若你对上师有深度的虔敬心，同时你又有祈求帮助的勇气和谦逊…</a:t>
            </a:r>
            <a:endParaRPr lang="zh-CN" altLang="en-US">
              <a:solidFill>
                <a:srgbClr val="211C1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ts val="3000"/>
              </a:lnSpc>
            </a:pPr>
            <a:endParaRPr lang="zh-CN" altLang="en-US">
              <a:solidFill>
                <a:srgbClr val="211C1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rgbClr val="211C16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那，这个任何人均可修习的简单的上师相应法，或许会还你自然纯一的本初清净！</a:t>
            </a:r>
            <a:endParaRPr lang="zh-CN" altLang="en-US">
              <a:solidFill>
                <a:srgbClr val="211C16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52800" y="314325"/>
            <a:ext cx="3505200" cy="1127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2800"/>
              </a:lnSpc>
            </a:pPr>
            <a:r>
              <a:rPr lang="zh-CN" altLang="en-US" sz="2000">
                <a:solidFill>
                  <a:srgbClr val="5C767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2023/04/15</a:t>
            </a:r>
            <a:r>
              <a:rPr lang="zh-CN" altLang="en-US" sz="1600">
                <a:solidFill>
                  <a:srgbClr val="5C767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(周六）</a:t>
            </a:r>
            <a:r>
              <a:rPr lang="zh-CN" altLang="en-US" sz="2400">
                <a:solidFill>
                  <a:srgbClr val="5C767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400">
              <a:solidFill>
                <a:srgbClr val="5C767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altLang="en-US" sz="2000">
                <a:solidFill>
                  <a:srgbClr val="5C767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14:30-16:30</a:t>
            </a:r>
            <a:endParaRPr lang="zh-CN" altLang="en-US" sz="2000">
              <a:solidFill>
                <a:srgbClr val="5C767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fontAlgn="auto">
              <a:lnSpc>
                <a:spcPts val="2800"/>
              </a:lnSpc>
            </a:pPr>
            <a:r>
              <a:rPr lang="zh-CN" altLang="en-US" sz="2000">
                <a:solidFill>
                  <a:srgbClr val="5C767A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融友智慧栈邀您一起抄经</a:t>
            </a:r>
            <a:endParaRPr lang="zh-CN" altLang="en-US" sz="2000">
              <a:solidFill>
                <a:srgbClr val="5C767A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图片 16" descr="云空间码 230216更新1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92750" y="10825480"/>
            <a:ext cx="917575" cy="9175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文本框 15"/>
          <p:cNvSpPr txBox="1"/>
          <p:nvPr userDrawn="1">
            <p:custDataLst>
              <p:tags r:id="rId4"/>
            </p:custDataLst>
          </p:nvPr>
        </p:nvSpPr>
        <p:spPr>
          <a:xfrm>
            <a:off x="458470" y="1711960"/>
            <a:ext cx="320675" cy="4430395"/>
          </a:xfrm>
          <a:prstGeom prst="rect">
            <a:avLst/>
          </a:prstGeom>
          <a:noFill/>
        </p:spPr>
        <p:txBody>
          <a:bodyPr vert="eaVert" wrap="square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1600" spc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抄一部心经</a:t>
            </a:r>
            <a:r>
              <a:rPr lang="en-US" altLang="zh-CN" sz="1600" spc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1600" spc="120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点一盏心灯</a:t>
            </a:r>
            <a:endParaRPr lang="zh-CN" altLang="en-US" sz="1600" spc="1200">
              <a:solidFill>
                <a:schemeClr val="tx1">
                  <a:lumMod val="65000"/>
                  <a:lumOff val="35000"/>
                </a:schemeClr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ec8066ea-35fd-471b-afa4-32a442c593c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27355" y="451485"/>
            <a:ext cx="629285" cy="642620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45" y="1616710"/>
            <a:ext cx="1390015" cy="4413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45440" y="5937885"/>
            <a:ext cx="3159760" cy="4432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上师就像一场熄灭烦恼火的雨，又如一条慈悲的大河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3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若你对上师有深度的虔敬心，同时你又有祈求帮助的勇气和谦逊…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3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那，这个任何人均可修习的简单的上师相应法，或许会还你自然纯一的本初清净！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45440" y="2424430"/>
            <a:ext cx="4513580" cy="1992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ts val="2800"/>
              </a:lnSpc>
            </a:pPr>
            <a:r>
              <a:rPr lang="zh-CN" altLang="en-US" sz="2000" b="1">
                <a:solidFill>
                  <a:srgbClr val="F5E0C6"/>
                </a:solidFill>
                <a:latin typeface="+mj-ea"/>
                <a:ea typeface="+mj-ea"/>
                <a:cs typeface="+mj-ea"/>
              </a:rPr>
              <a:t>2023/04/15</a:t>
            </a:r>
            <a:r>
              <a:rPr lang="zh-CN" altLang="en-US" sz="1600">
                <a:solidFill>
                  <a:srgbClr val="F5E0C6"/>
                </a:solidFill>
                <a:latin typeface="+mj-ea"/>
                <a:ea typeface="+mj-ea"/>
                <a:cs typeface="+mj-ea"/>
              </a:rPr>
              <a:t>(周六）</a:t>
            </a:r>
            <a:r>
              <a:rPr lang="zh-CN" altLang="en-US" sz="2400">
                <a:solidFill>
                  <a:srgbClr val="F5E0C6"/>
                </a:solidFill>
                <a:latin typeface="+mj-ea"/>
                <a:ea typeface="+mj-ea"/>
                <a:cs typeface="+mj-ea"/>
              </a:rPr>
              <a:t> </a:t>
            </a:r>
            <a:endParaRPr lang="zh-CN" altLang="en-US" sz="2400">
              <a:solidFill>
                <a:srgbClr val="F5E0C6"/>
              </a:solidFill>
              <a:latin typeface="+mj-ea"/>
              <a:ea typeface="+mj-ea"/>
              <a:cs typeface="+mj-ea"/>
            </a:endParaRPr>
          </a:p>
          <a:p>
            <a:pPr indent="0" fontAlgn="auto">
              <a:lnSpc>
                <a:spcPts val="2800"/>
              </a:lnSpc>
              <a:spcAft>
                <a:spcPts val="1400"/>
              </a:spcAft>
            </a:pPr>
            <a:r>
              <a:rPr lang="zh-CN" altLang="en-US" sz="2000">
                <a:solidFill>
                  <a:srgbClr val="F5E0C6"/>
                </a:solidFill>
                <a:latin typeface="+mj-ea"/>
                <a:ea typeface="+mj-ea"/>
                <a:cs typeface="+mj-ea"/>
              </a:rPr>
              <a:t>14:30-16:30</a:t>
            </a:r>
            <a:endParaRPr lang="zh-CN" altLang="en-US" sz="2000">
              <a:solidFill>
                <a:srgbClr val="F5E0C6"/>
              </a:solidFill>
              <a:latin typeface="+mj-ea"/>
              <a:ea typeface="+mj-ea"/>
              <a:cs typeface="+mj-ea"/>
            </a:endParaRPr>
          </a:p>
          <a:p>
            <a:pPr indent="0" fontAlgn="auto">
              <a:lnSpc>
                <a:spcPts val="2800"/>
              </a:lnSpc>
            </a:pPr>
            <a:r>
              <a:rPr sz="2000" b="1">
                <a:solidFill>
                  <a:srgbClr val="F5E0C6"/>
                </a:solidFill>
                <a:latin typeface="+mj-ea"/>
                <a:ea typeface="+mj-ea"/>
                <a:cs typeface="+mj-ea"/>
                <a:sym typeface="+mn-ea"/>
              </a:rPr>
              <a:t>融友智慧栈</a:t>
            </a:r>
            <a:r>
              <a:rPr sz="2000">
                <a:solidFill>
                  <a:srgbClr val="F5E0C6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i="1">
                <a:solidFill>
                  <a:srgbClr val="F5E0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上海市打浦桥日月光中心</a:t>
            </a:r>
            <a:endParaRPr i="1">
              <a:solidFill>
                <a:srgbClr val="F5E0C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 fontAlgn="auto">
              <a:lnSpc>
                <a:spcPts val="3000"/>
              </a:lnSpc>
            </a:pPr>
            <a:r>
              <a:rPr>
                <a:solidFill>
                  <a:srgbClr val="F5E0C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(地铁9号线打浦桥3号口)</a:t>
            </a:r>
            <a:endParaRPr lang="zh-CN" altLang="en-US">
              <a:solidFill>
                <a:srgbClr val="F5E0C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" name="图片 16" descr="云空间码 230216更新1 拷贝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92750" y="10825480"/>
            <a:ext cx="917575" cy="9175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5" name="文本框 14"/>
          <p:cNvSpPr txBox="1"/>
          <p:nvPr userDrawn="1">
            <p:custDataLst>
              <p:tags r:id="rId5"/>
            </p:custDataLst>
          </p:nvPr>
        </p:nvSpPr>
        <p:spPr>
          <a:xfrm>
            <a:off x="248920" y="235585"/>
            <a:ext cx="3847465" cy="1322705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p>
            <a:r>
              <a:rPr lang="zh-CN" altLang="en-US" sz="7800" spc="-800">
                <a:solidFill>
                  <a:srgbClr val="DBC6AA"/>
                </a:solidFill>
                <a:uFillTx/>
                <a:latin typeface="+mj-ea"/>
                <a:ea typeface="+mj-ea"/>
                <a:cs typeface="方正全福体" panose="02000500000000000000" charset="-122"/>
              </a:rPr>
              <a:t>线下抄经</a:t>
            </a:r>
            <a:endParaRPr lang="zh-CN" altLang="en-US" sz="7800" spc="-800">
              <a:solidFill>
                <a:srgbClr val="DBC6AA"/>
              </a:solidFill>
              <a:uFillTx/>
              <a:latin typeface="+mj-ea"/>
              <a:ea typeface="+mj-ea"/>
              <a:cs typeface="方正全福体" panose="02000500000000000000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6"/>
            </p:custDataLst>
          </p:nvPr>
        </p:nvSpPr>
        <p:spPr>
          <a:xfrm>
            <a:off x="520065" y="1469390"/>
            <a:ext cx="3432175" cy="389255"/>
          </a:xfrm>
          <a:prstGeom prst="rect">
            <a:avLst/>
          </a:prstGeom>
          <a:noFill/>
        </p:spPr>
        <p:txBody>
          <a:bodyPr vert="horz" wrap="square" rtlCol="0" anchor="t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1600" spc="600">
                <a:solidFill>
                  <a:srgbClr val="DBC6AA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抄一部心经</a:t>
            </a:r>
            <a:r>
              <a:rPr lang="en-US" altLang="zh-CN" sz="1600" spc="600">
                <a:solidFill>
                  <a:srgbClr val="DBC6AA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600" spc="600">
                <a:solidFill>
                  <a:srgbClr val="DBC6AA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点一盏心灯</a:t>
            </a:r>
            <a:endParaRPr lang="zh-CN" altLang="en-US" sz="1600" spc="600">
              <a:solidFill>
                <a:srgbClr val="DBC6AA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 descr="ec8066ea-35fd-471b-afa4-32a442c593c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81040" y="451485"/>
            <a:ext cx="629285" cy="642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17905" y="2128520"/>
            <a:ext cx="4822190" cy="13093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20000"/>
              </a:lnSpc>
            </a:pPr>
            <a:r>
              <a:rPr lang="zh-CN" altLang="en-US" sz="4800" b="1" dirty="0">
                <a:gradFill>
                  <a:gsLst>
                    <a:gs pos="16000">
                      <a:srgbClr val="386180"/>
                    </a:gs>
                    <a:gs pos="100000">
                      <a:srgbClr val="F6B000"/>
                    </a:gs>
                  </a:gsLst>
                  <a:lin ang="0"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抄</a:t>
            </a:r>
            <a:r>
              <a:rPr lang="en-US" altLang="zh-CN" sz="4800" b="1" dirty="0">
                <a:gradFill>
                  <a:gsLst>
                    <a:gs pos="16000">
                      <a:srgbClr val="386180"/>
                    </a:gs>
                    <a:gs pos="100000">
                      <a:srgbClr val="F6B000"/>
                    </a:gs>
                  </a:gsLst>
                  <a:lin ang="0"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4800" b="1" dirty="0">
                <a:gradFill>
                  <a:gsLst>
                    <a:gs pos="16000">
                      <a:srgbClr val="386180"/>
                    </a:gs>
                    <a:gs pos="100000">
                      <a:srgbClr val="F6B000"/>
                    </a:gs>
                  </a:gsLst>
                  <a:lin ang="0" scaled="0"/>
                </a:gra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 共 修 活 动</a:t>
            </a:r>
            <a:endParaRPr lang="zh-CN" altLang="en-US" sz="3600" dirty="0">
              <a:solidFill>
                <a:srgbClr val="164367"/>
              </a:solidFill>
              <a:latin typeface="方正粗宋简体" panose="03000509000000000000" charset="-122"/>
              <a:ea typeface="方正粗宋简体" panose="03000509000000000000" charset="-122"/>
              <a:cs typeface="方正粗宋简体" panose="03000509000000000000" charset="-122"/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dirty="0">
                <a:solidFill>
                  <a:srgbClr val="16436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抄  一</a:t>
            </a:r>
            <a:r>
              <a:rPr lang="en-US" altLang="zh-CN" dirty="0">
                <a:solidFill>
                  <a:srgbClr val="16436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dirty="0">
                <a:solidFill>
                  <a:srgbClr val="16436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  心  经， 点  一  盏  心  灯</a:t>
            </a:r>
            <a:endParaRPr lang="zh-CN" altLang="en-US" dirty="0">
              <a:solidFill>
                <a:srgbClr val="16436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43722" y="3918410"/>
            <a:ext cx="4170557" cy="460375"/>
            <a:chOff x="936702" y="3918410"/>
            <a:chExt cx="4170557" cy="460375"/>
          </a:xfrm>
        </p:grpSpPr>
        <p:sp>
          <p:nvSpPr>
            <p:cNvPr id="39" name="圆角矩形 38"/>
            <p:cNvSpPr/>
            <p:nvPr>
              <p:custDataLst>
                <p:tags r:id="rId2"/>
              </p:custDataLst>
            </p:nvPr>
          </p:nvSpPr>
          <p:spPr>
            <a:xfrm>
              <a:off x="936702" y="3920557"/>
              <a:ext cx="4170557" cy="45737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030751" y="3918410"/>
              <a:ext cx="398245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400" kern="1800" spc="150" dirty="0">
                  <a:solidFill>
                    <a:schemeClr val="bg1"/>
                  </a:solidFill>
                  <a:uFillTx/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幸福书房智慧栈</a:t>
              </a:r>
              <a:r>
                <a:rPr lang="en-US" altLang="zh-CN" sz="2400" kern="1800" spc="150" dirty="0">
                  <a:solidFill>
                    <a:schemeClr val="bg1"/>
                  </a:solidFill>
                  <a:uFillTx/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 </a:t>
              </a:r>
              <a:r>
                <a:rPr lang="zh-CN" altLang="en-US" sz="2400" kern="1800" spc="150" dirty="0">
                  <a:solidFill>
                    <a:schemeClr val="bg1"/>
                  </a:solidFill>
                  <a:uFillTx/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+mn-ea"/>
                </a:rPr>
                <a:t>第38期</a:t>
              </a:r>
              <a:endParaRPr lang="zh-CN" altLang="en-US" sz="2400" kern="1800" spc="150" dirty="0">
                <a:solidFill>
                  <a:schemeClr val="bg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9450" y="5006340"/>
            <a:ext cx="5503545" cy="6387465"/>
            <a:chOff x="1070" y="7883"/>
            <a:chExt cx="8667" cy="10059"/>
          </a:xfrm>
        </p:grpSpPr>
        <p:sp>
          <p:nvSpPr>
            <p:cNvPr id="5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1556" y="13219"/>
              <a:ext cx="8181" cy="2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fontAlgn="auto">
                <a:lnSpc>
                  <a:spcPct val="150000"/>
                </a:lnSpc>
              </a:pPr>
              <a:r>
                <a:rPr lang="zh-CN" altLang="en-US" sz="1600" kern="1800" spc="150">
                  <a:solidFill>
                    <a:srgbClr val="CA6A61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温馨提示：</a:t>
              </a:r>
              <a:endParaRPr lang="zh-CN" altLang="en-US" sz="1600" kern="1800" spc="150">
                <a:solidFill>
                  <a:srgbClr val="CA6A6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1400" kern="1800" spc="150">
                  <a:solidFill>
                    <a:srgbClr val="164367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1.为环保卫生可自带水杯</a:t>
              </a:r>
              <a:endParaRPr lang="zh-CN" altLang="en-US" sz="1400" kern="0" spc="500">
                <a:solidFill>
                  <a:srgbClr val="164367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  <a:p>
              <a:pPr algn="l" fontAlgn="auto">
                <a:lnSpc>
                  <a:spcPct val="150000"/>
                </a:lnSpc>
              </a:pPr>
              <a:r>
                <a:rPr lang="zh-CN" altLang="en-US" sz="1400" kern="1800" spc="150">
                  <a:solidFill>
                    <a:srgbClr val="164367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2.欢迎常来抄经的朋友加入做义工（服务大家、准备茶水、摆放点心、整理场地，等）</a:t>
              </a:r>
              <a:endParaRPr lang="zh-CN" altLang="en-US" sz="1400" kern="1800" spc="150">
                <a:solidFill>
                  <a:srgbClr val="164367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70" y="10657"/>
              <a:ext cx="8667" cy="1908"/>
              <a:chOff x="1070" y="10657"/>
              <a:chExt cx="8667" cy="1908"/>
            </a:xfrm>
          </p:grpSpPr>
          <p:sp>
            <p:nvSpPr>
              <p:cNvPr id="9" name="文本框 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56" y="10657"/>
                <a:ext cx="8181" cy="1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zh-CN" altLang="en-US" sz="2400" b="1" kern="0" spc="500">
                    <a:solidFill>
                      <a:srgbClr val="164367"/>
                    </a:solidFill>
                    <a:uFillTx/>
                    <a:latin typeface="华文中宋" panose="02010600040101010101" charset="-122"/>
                    <a:ea typeface="华文中宋" panose="02010600040101010101" charset="-122"/>
                    <a:cs typeface="方正粗宋简体" panose="03000509000000000000" charset="-122"/>
                    <a:sym typeface="+mn-ea"/>
                  </a:rPr>
                  <a:t>时间</a:t>
                </a:r>
                <a:r>
                  <a:rPr lang="zh-CN" altLang="en-US" sz="2400" b="1" kern="1800" spc="150">
                    <a:solidFill>
                      <a:srgbClr val="164367"/>
                    </a:solidFill>
                    <a:uFillTx/>
                    <a:latin typeface="华文中宋" panose="02010600040101010101" charset="-122"/>
                    <a:ea typeface="华文中宋" panose="02010600040101010101" charset="-122"/>
                    <a:cs typeface="方正粗宋简体" panose="03000509000000000000" charset="-122"/>
                    <a:sym typeface="+mn-ea"/>
                  </a:rPr>
                  <a:t>：</a:t>
                </a:r>
                <a:r>
                  <a:rPr lang="zh-CN" altLang="en-US" sz="2000" kern="1800" spc="150" dirty="0">
                    <a:solidFill>
                      <a:srgbClr val="164367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2023年3月27日(周一)                                         </a:t>
                </a:r>
                <a:r>
                  <a:rPr lang="en-US" altLang="zh-CN" sz="2000" kern="1800" spc="150" dirty="0">
                    <a:solidFill>
                      <a:srgbClr val="164367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	</a:t>
                </a:r>
                <a:r>
                  <a:rPr lang="zh-CN" altLang="en-US" sz="2000" kern="1800" spc="150" dirty="0">
                    <a:solidFill>
                      <a:srgbClr val="164367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10:00～11:30 </a:t>
                </a:r>
                <a:endParaRPr lang="zh-CN" altLang="en-US" sz="2000" kern="1800" spc="150" dirty="0">
                  <a:solidFill>
                    <a:srgbClr val="164367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 algn="l" fontAlgn="auto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 sz="2400" b="1" kern="0" spc="500">
                    <a:solidFill>
                      <a:srgbClr val="164367"/>
                    </a:solidFill>
                    <a:uFillTx/>
                    <a:latin typeface="华文中宋" panose="02010600040101010101" charset="-122"/>
                    <a:ea typeface="华文中宋" panose="02010600040101010101" charset="-122"/>
                    <a:cs typeface="方正粗宋简体" panose="03000509000000000000" charset="-122"/>
                    <a:sym typeface="+mn-ea"/>
                  </a:rPr>
                  <a:t>地点：</a:t>
                </a:r>
                <a:r>
                  <a:rPr lang="zh-CN" altLang="en-US" sz="2000" kern="1800" spc="150" dirty="0">
                    <a:solidFill>
                      <a:srgbClr val="164367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广州·蕙海商业中心</a:t>
                </a:r>
                <a:endParaRPr lang="zh-CN" altLang="en-US" sz="2000" kern="1800" spc="150" dirty="0">
                  <a:solidFill>
                    <a:srgbClr val="164367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1" name="iconfont-1047-784241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1070" y="10825"/>
                <a:ext cx="312" cy="312"/>
              </a:xfrm>
              <a:custGeom>
                <a:avLst/>
                <a:gdLst>
                  <a:gd name="T0" fmla="*/ 11189 w 11189"/>
                  <a:gd name="T1" fmla="*/ 5643 h 11177"/>
                  <a:gd name="T2" fmla="*/ 11189 w 11189"/>
                  <a:gd name="T3" fmla="*/ 5589 h 11177"/>
                  <a:gd name="T4" fmla="*/ 11189 w 11189"/>
                  <a:gd name="T5" fmla="*/ 5535 h 11177"/>
                  <a:gd name="T6" fmla="*/ 5595 w 11189"/>
                  <a:gd name="T7" fmla="*/ 0 h 11177"/>
                  <a:gd name="T8" fmla="*/ 0 w 11189"/>
                  <a:gd name="T9" fmla="*/ 5535 h 11177"/>
                  <a:gd name="T10" fmla="*/ 1 w 11189"/>
                  <a:gd name="T11" fmla="*/ 5589 h 11177"/>
                  <a:gd name="T12" fmla="*/ 0 w 11189"/>
                  <a:gd name="T13" fmla="*/ 5643 h 11177"/>
                  <a:gd name="T14" fmla="*/ 5595 w 11189"/>
                  <a:gd name="T15" fmla="*/ 11177 h 11177"/>
                  <a:gd name="T16" fmla="*/ 11189 w 11189"/>
                  <a:gd name="T17" fmla="*/ 5643 h 11177"/>
                  <a:gd name="T18" fmla="*/ 5595 w 11189"/>
                  <a:gd name="T19" fmla="*/ 10124 h 11177"/>
                  <a:gd name="T20" fmla="*/ 1156 w 11189"/>
                  <a:gd name="T21" fmla="*/ 5643 h 11177"/>
                  <a:gd name="T22" fmla="*/ 1156 w 11189"/>
                  <a:gd name="T23" fmla="*/ 5611 h 11177"/>
                  <a:gd name="T24" fmla="*/ 1156 w 11189"/>
                  <a:gd name="T25" fmla="*/ 5611 h 11177"/>
                  <a:gd name="T26" fmla="*/ 1156 w 11189"/>
                  <a:gd name="T27" fmla="*/ 5589 h 11177"/>
                  <a:gd name="T28" fmla="*/ 1156 w 11189"/>
                  <a:gd name="T29" fmla="*/ 5567 h 11177"/>
                  <a:gd name="T30" fmla="*/ 1156 w 11189"/>
                  <a:gd name="T31" fmla="*/ 5567 h 11177"/>
                  <a:gd name="T32" fmla="*/ 1156 w 11189"/>
                  <a:gd name="T33" fmla="*/ 5535 h 11177"/>
                  <a:gd name="T34" fmla="*/ 5595 w 11189"/>
                  <a:gd name="T35" fmla="*/ 1054 h 11177"/>
                  <a:gd name="T36" fmla="*/ 10034 w 11189"/>
                  <a:gd name="T37" fmla="*/ 5535 h 11177"/>
                  <a:gd name="T38" fmla="*/ 10033 w 11189"/>
                  <a:gd name="T39" fmla="*/ 5567 h 11177"/>
                  <a:gd name="T40" fmla="*/ 10033 w 11189"/>
                  <a:gd name="T41" fmla="*/ 5567 h 11177"/>
                  <a:gd name="T42" fmla="*/ 10033 w 11189"/>
                  <a:gd name="T43" fmla="*/ 5589 h 11177"/>
                  <a:gd name="T44" fmla="*/ 10033 w 11189"/>
                  <a:gd name="T45" fmla="*/ 5611 h 11177"/>
                  <a:gd name="T46" fmla="*/ 10033 w 11189"/>
                  <a:gd name="T47" fmla="*/ 5611 h 11177"/>
                  <a:gd name="T48" fmla="*/ 10034 w 11189"/>
                  <a:gd name="T49" fmla="*/ 5643 h 11177"/>
                  <a:gd name="T50" fmla="*/ 5595 w 11189"/>
                  <a:gd name="T51" fmla="*/ 10124 h 11177"/>
                  <a:gd name="T52" fmla="*/ 4818 w 11189"/>
                  <a:gd name="T53" fmla="*/ 5514 h 11177"/>
                  <a:gd name="T54" fmla="*/ 4804 w 11189"/>
                  <a:gd name="T55" fmla="*/ 5611 h 11177"/>
                  <a:gd name="T56" fmla="*/ 4804 w 11189"/>
                  <a:gd name="T57" fmla="*/ 6034 h 11177"/>
                  <a:gd name="T58" fmla="*/ 5167 w 11189"/>
                  <a:gd name="T59" fmla="*/ 6397 h 11177"/>
                  <a:gd name="T60" fmla="*/ 8440 w 11189"/>
                  <a:gd name="T61" fmla="*/ 6397 h 11177"/>
                  <a:gd name="T62" fmla="*/ 8803 w 11189"/>
                  <a:gd name="T63" fmla="*/ 6034 h 11177"/>
                  <a:gd name="T64" fmla="*/ 8803 w 11189"/>
                  <a:gd name="T65" fmla="*/ 5611 h 11177"/>
                  <a:gd name="T66" fmla="*/ 8440 w 11189"/>
                  <a:gd name="T67" fmla="*/ 5249 h 11177"/>
                  <a:gd name="T68" fmla="*/ 5966 w 11189"/>
                  <a:gd name="T69" fmla="*/ 5249 h 11177"/>
                  <a:gd name="T70" fmla="*/ 5966 w 11189"/>
                  <a:gd name="T71" fmla="*/ 2069 h 11177"/>
                  <a:gd name="T72" fmla="*/ 5604 w 11189"/>
                  <a:gd name="T73" fmla="*/ 1706 h 11177"/>
                  <a:gd name="T74" fmla="*/ 5180 w 11189"/>
                  <a:gd name="T75" fmla="*/ 1706 h 11177"/>
                  <a:gd name="T76" fmla="*/ 4818 w 11189"/>
                  <a:gd name="T77" fmla="*/ 2069 h 11177"/>
                  <a:gd name="T78" fmla="*/ 4818 w 11189"/>
                  <a:gd name="T79" fmla="*/ 5514 h 1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189" h="11177">
                    <a:moveTo>
                      <a:pt x="11189" y="5643"/>
                    </a:moveTo>
                    <a:cubicBezTo>
                      <a:pt x="11189" y="5625"/>
                      <a:pt x="11189" y="5607"/>
                      <a:pt x="11189" y="5589"/>
                    </a:cubicBezTo>
                    <a:cubicBezTo>
                      <a:pt x="11189" y="5571"/>
                      <a:pt x="11189" y="5553"/>
                      <a:pt x="11189" y="5535"/>
                    </a:cubicBezTo>
                    <a:cubicBezTo>
                      <a:pt x="11189" y="2478"/>
                      <a:pt x="8684" y="0"/>
                      <a:pt x="5595" y="0"/>
                    </a:cubicBezTo>
                    <a:cubicBezTo>
                      <a:pt x="2505" y="0"/>
                      <a:pt x="0" y="2478"/>
                      <a:pt x="0" y="5535"/>
                    </a:cubicBezTo>
                    <a:cubicBezTo>
                      <a:pt x="0" y="5553"/>
                      <a:pt x="1" y="5571"/>
                      <a:pt x="1" y="5589"/>
                    </a:cubicBezTo>
                    <a:cubicBezTo>
                      <a:pt x="1" y="5607"/>
                      <a:pt x="0" y="5625"/>
                      <a:pt x="0" y="5643"/>
                    </a:cubicBezTo>
                    <a:cubicBezTo>
                      <a:pt x="0" y="8700"/>
                      <a:pt x="2505" y="11177"/>
                      <a:pt x="5595" y="11177"/>
                    </a:cubicBezTo>
                    <a:cubicBezTo>
                      <a:pt x="8684" y="11177"/>
                      <a:pt x="11189" y="8700"/>
                      <a:pt x="11189" y="5643"/>
                    </a:cubicBezTo>
                    <a:close/>
                    <a:moveTo>
                      <a:pt x="5595" y="10124"/>
                    </a:moveTo>
                    <a:cubicBezTo>
                      <a:pt x="3143" y="10124"/>
                      <a:pt x="1156" y="8118"/>
                      <a:pt x="1156" y="5643"/>
                    </a:cubicBezTo>
                    <a:cubicBezTo>
                      <a:pt x="1156" y="5632"/>
                      <a:pt x="1156" y="5622"/>
                      <a:pt x="1156" y="5611"/>
                    </a:cubicBezTo>
                    <a:lnTo>
                      <a:pt x="1156" y="5611"/>
                    </a:lnTo>
                    <a:cubicBezTo>
                      <a:pt x="1156" y="5604"/>
                      <a:pt x="1156" y="5596"/>
                      <a:pt x="1156" y="5589"/>
                    </a:cubicBezTo>
                    <a:cubicBezTo>
                      <a:pt x="1156" y="5582"/>
                      <a:pt x="1156" y="5574"/>
                      <a:pt x="1156" y="5567"/>
                    </a:cubicBezTo>
                    <a:lnTo>
                      <a:pt x="1156" y="5567"/>
                    </a:lnTo>
                    <a:cubicBezTo>
                      <a:pt x="1156" y="5556"/>
                      <a:pt x="1156" y="5546"/>
                      <a:pt x="1156" y="5535"/>
                    </a:cubicBezTo>
                    <a:cubicBezTo>
                      <a:pt x="1156" y="3060"/>
                      <a:pt x="3143" y="1054"/>
                      <a:pt x="5595" y="1054"/>
                    </a:cubicBezTo>
                    <a:cubicBezTo>
                      <a:pt x="8046" y="1054"/>
                      <a:pt x="10034" y="3060"/>
                      <a:pt x="10034" y="5535"/>
                    </a:cubicBezTo>
                    <a:cubicBezTo>
                      <a:pt x="10034" y="5546"/>
                      <a:pt x="10033" y="5556"/>
                      <a:pt x="10033" y="5567"/>
                    </a:cubicBezTo>
                    <a:lnTo>
                      <a:pt x="10033" y="5567"/>
                    </a:lnTo>
                    <a:cubicBezTo>
                      <a:pt x="10033" y="5574"/>
                      <a:pt x="10033" y="5582"/>
                      <a:pt x="10033" y="5589"/>
                    </a:cubicBezTo>
                    <a:cubicBezTo>
                      <a:pt x="10033" y="5596"/>
                      <a:pt x="10033" y="5604"/>
                      <a:pt x="10033" y="5611"/>
                    </a:cubicBezTo>
                    <a:lnTo>
                      <a:pt x="10033" y="5611"/>
                    </a:lnTo>
                    <a:cubicBezTo>
                      <a:pt x="10034" y="5622"/>
                      <a:pt x="10034" y="5632"/>
                      <a:pt x="10034" y="5643"/>
                    </a:cubicBezTo>
                    <a:cubicBezTo>
                      <a:pt x="10034" y="8118"/>
                      <a:pt x="8046" y="10124"/>
                      <a:pt x="5595" y="10124"/>
                    </a:cubicBezTo>
                    <a:close/>
                    <a:moveTo>
                      <a:pt x="4818" y="5514"/>
                    </a:moveTo>
                    <a:cubicBezTo>
                      <a:pt x="4809" y="5545"/>
                      <a:pt x="4804" y="5577"/>
                      <a:pt x="4804" y="5611"/>
                    </a:cubicBezTo>
                    <a:lnTo>
                      <a:pt x="4804" y="6034"/>
                    </a:lnTo>
                    <a:cubicBezTo>
                      <a:pt x="4804" y="6235"/>
                      <a:pt x="4967" y="6397"/>
                      <a:pt x="5167" y="6397"/>
                    </a:cubicBezTo>
                    <a:lnTo>
                      <a:pt x="8440" y="6397"/>
                    </a:lnTo>
                    <a:cubicBezTo>
                      <a:pt x="8640" y="6397"/>
                      <a:pt x="8803" y="6235"/>
                      <a:pt x="8803" y="6034"/>
                    </a:cubicBezTo>
                    <a:lnTo>
                      <a:pt x="8803" y="5611"/>
                    </a:lnTo>
                    <a:cubicBezTo>
                      <a:pt x="8803" y="5411"/>
                      <a:pt x="8640" y="5249"/>
                      <a:pt x="8440" y="5249"/>
                    </a:cubicBezTo>
                    <a:lnTo>
                      <a:pt x="5966" y="5249"/>
                    </a:lnTo>
                    <a:lnTo>
                      <a:pt x="5966" y="2069"/>
                    </a:lnTo>
                    <a:cubicBezTo>
                      <a:pt x="5966" y="1869"/>
                      <a:pt x="5804" y="1706"/>
                      <a:pt x="5604" y="1706"/>
                    </a:cubicBezTo>
                    <a:lnTo>
                      <a:pt x="5180" y="1706"/>
                    </a:lnTo>
                    <a:cubicBezTo>
                      <a:pt x="4980" y="1706"/>
                      <a:pt x="4818" y="1869"/>
                      <a:pt x="4818" y="2069"/>
                    </a:cubicBezTo>
                    <a:lnTo>
                      <a:pt x="4818" y="5514"/>
                    </a:lnTo>
                    <a:close/>
                  </a:path>
                </a:pathLst>
              </a:custGeom>
              <a:solidFill>
                <a:srgbClr val="16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2" name="iconfont-1049-809670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070" y="11915"/>
                <a:ext cx="312" cy="410"/>
              </a:xfrm>
              <a:custGeom>
                <a:avLst/>
                <a:gdLst>
                  <a:gd name="T0" fmla="*/ 5927 w 9710"/>
                  <a:gd name="T1" fmla="*/ 11545 h 12753"/>
                  <a:gd name="T2" fmla="*/ 7441 w 9710"/>
                  <a:gd name="T3" fmla="*/ 9626 h 12753"/>
                  <a:gd name="T4" fmla="*/ 8525 w 9710"/>
                  <a:gd name="T5" fmla="*/ 8012 h 12753"/>
                  <a:gd name="T6" fmla="*/ 9710 w 9710"/>
                  <a:gd name="T7" fmla="*/ 4855 h 12753"/>
                  <a:gd name="T8" fmla="*/ 4855 w 9710"/>
                  <a:gd name="T9" fmla="*/ 0 h 12753"/>
                  <a:gd name="T10" fmla="*/ 0 w 9710"/>
                  <a:gd name="T11" fmla="*/ 4855 h 12753"/>
                  <a:gd name="T12" fmla="*/ 1185 w 9710"/>
                  <a:gd name="T13" fmla="*/ 8012 h 12753"/>
                  <a:gd name="T14" fmla="*/ 2269 w 9710"/>
                  <a:gd name="T15" fmla="*/ 9626 h 12753"/>
                  <a:gd name="T16" fmla="*/ 3783 w 9710"/>
                  <a:gd name="T17" fmla="*/ 11545 h 12753"/>
                  <a:gd name="T18" fmla="*/ 4855 w 9710"/>
                  <a:gd name="T19" fmla="*/ 12753 h 12753"/>
                  <a:gd name="T20" fmla="*/ 5927 w 9710"/>
                  <a:gd name="T21" fmla="*/ 11545 h 12753"/>
                  <a:gd name="T22" fmla="*/ 3101 w 9710"/>
                  <a:gd name="T23" fmla="*/ 9018 h 12753"/>
                  <a:gd name="T24" fmla="*/ 2065 w 9710"/>
                  <a:gd name="T25" fmla="*/ 7479 h 12753"/>
                  <a:gd name="T26" fmla="*/ 1030 w 9710"/>
                  <a:gd name="T27" fmla="*/ 4855 h 12753"/>
                  <a:gd name="T28" fmla="*/ 4855 w 9710"/>
                  <a:gd name="T29" fmla="*/ 1030 h 12753"/>
                  <a:gd name="T30" fmla="*/ 8680 w 9710"/>
                  <a:gd name="T31" fmla="*/ 4855 h 12753"/>
                  <a:gd name="T32" fmla="*/ 7645 w 9710"/>
                  <a:gd name="T33" fmla="*/ 7479 h 12753"/>
                  <a:gd name="T34" fmla="*/ 6609 w 9710"/>
                  <a:gd name="T35" fmla="*/ 9018 h 12753"/>
                  <a:gd name="T36" fmla="*/ 4871 w 9710"/>
                  <a:gd name="T37" fmla="*/ 11196 h 12753"/>
                  <a:gd name="T38" fmla="*/ 3101 w 9710"/>
                  <a:gd name="T39" fmla="*/ 9018 h 12753"/>
                  <a:gd name="T40" fmla="*/ 4929 w 9710"/>
                  <a:gd name="T41" fmla="*/ 6915 h 12753"/>
                  <a:gd name="T42" fmla="*/ 7209 w 9710"/>
                  <a:gd name="T43" fmla="*/ 4634 h 12753"/>
                  <a:gd name="T44" fmla="*/ 4929 w 9710"/>
                  <a:gd name="T45" fmla="*/ 2354 h 12753"/>
                  <a:gd name="T46" fmla="*/ 2648 w 9710"/>
                  <a:gd name="T47" fmla="*/ 4634 h 12753"/>
                  <a:gd name="T48" fmla="*/ 4929 w 9710"/>
                  <a:gd name="T49" fmla="*/ 6915 h 12753"/>
                  <a:gd name="T50" fmla="*/ 4929 w 9710"/>
                  <a:gd name="T51" fmla="*/ 5885 h 12753"/>
                  <a:gd name="T52" fmla="*/ 3678 w 9710"/>
                  <a:gd name="T53" fmla="*/ 4634 h 12753"/>
                  <a:gd name="T54" fmla="*/ 4929 w 9710"/>
                  <a:gd name="T55" fmla="*/ 3384 h 12753"/>
                  <a:gd name="T56" fmla="*/ 6179 w 9710"/>
                  <a:gd name="T57" fmla="*/ 4634 h 12753"/>
                  <a:gd name="T58" fmla="*/ 4929 w 9710"/>
                  <a:gd name="T59" fmla="*/ 5885 h 12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710" h="12753">
                    <a:moveTo>
                      <a:pt x="5927" y="11545"/>
                    </a:moveTo>
                    <a:cubicBezTo>
                      <a:pt x="6442" y="10935"/>
                      <a:pt x="6958" y="10286"/>
                      <a:pt x="7441" y="9626"/>
                    </a:cubicBezTo>
                    <a:cubicBezTo>
                      <a:pt x="7848" y="9069"/>
                      <a:pt x="8213" y="8529"/>
                      <a:pt x="8525" y="8012"/>
                    </a:cubicBezTo>
                    <a:cubicBezTo>
                      <a:pt x="9285" y="6759"/>
                      <a:pt x="9710" y="5702"/>
                      <a:pt x="9710" y="4855"/>
                    </a:cubicBezTo>
                    <a:cubicBezTo>
                      <a:pt x="9710" y="2174"/>
                      <a:pt x="7536" y="0"/>
                      <a:pt x="4855" y="0"/>
                    </a:cubicBezTo>
                    <a:cubicBezTo>
                      <a:pt x="2174" y="0"/>
                      <a:pt x="0" y="2174"/>
                      <a:pt x="0" y="4855"/>
                    </a:cubicBezTo>
                    <a:cubicBezTo>
                      <a:pt x="0" y="5702"/>
                      <a:pt x="425" y="6759"/>
                      <a:pt x="1185" y="8012"/>
                    </a:cubicBezTo>
                    <a:cubicBezTo>
                      <a:pt x="1497" y="8529"/>
                      <a:pt x="1862" y="9069"/>
                      <a:pt x="2269" y="9626"/>
                    </a:cubicBezTo>
                    <a:cubicBezTo>
                      <a:pt x="2752" y="10286"/>
                      <a:pt x="3268" y="10935"/>
                      <a:pt x="3783" y="11545"/>
                    </a:cubicBezTo>
                    <a:cubicBezTo>
                      <a:pt x="3964" y="11759"/>
                      <a:pt x="4855" y="12753"/>
                      <a:pt x="4855" y="12753"/>
                    </a:cubicBezTo>
                    <a:cubicBezTo>
                      <a:pt x="4855" y="12753"/>
                      <a:pt x="5746" y="11759"/>
                      <a:pt x="5927" y="11545"/>
                    </a:cubicBezTo>
                    <a:close/>
                    <a:moveTo>
                      <a:pt x="3101" y="9018"/>
                    </a:moveTo>
                    <a:cubicBezTo>
                      <a:pt x="2710" y="8484"/>
                      <a:pt x="2362" y="7968"/>
                      <a:pt x="2065" y="7479"/>
                    </a:cubicBezTo>
                    <a:cubicBezTo>
                      <a:pt x="1397" y="6375"/>
                      <a:pt x="1030" y="5463"/>
                      <a:pt x="1030" y="4855"/>
                    </a:cubicBezTo>
                    <a:cubicBezTo>
                      <a:pt x="1030" y="2743"/>
                      <a:pt x="2742" y="1030"/>
                      <a:pt x="4855" y="1030"/>
                    </a:cubicBezTo>
                    <a:cubicBezTo>
                      <a:pt x="6968" y="1030"/>
                      <a:pt x="8680" y="2743"/>
                      <a:pt x="8680" y="4855"/>
                    </a:cubicBezTo>
                    <a:cubicBezTo>
                      <a:pt x="8680" y="5463"/>
                      <a:pt x="8313" y="6375"/>
                      <a:pt x="7645" y="7479"/>
                    </a:cubicBezTo>
                    <a:cubicBezTo>
                      <a:pt x="7348" y="7968"/>
                      <a:pt x="7000" y="8484"/>
                      <a:pt x="6609" y="9018"/>
                    </a:cubicBezTo>
                    <a:cubicBezTo>
                      <a:pt x="6142" y="9657"/>
                      <a:pt x="4871" y="11196"/>
                      <a:pt x="4871" y="11196"/>
                    </a:cubicBezTo>
                    <a:cubicBezTo>
                      <a:pt x="4871" y="11196"/>
                      <a:pt x="3568" y="9657"/>
                      <a:pt x="3101" y="9018"/>
                    </a:cubicBezTo>
                    <a:close/>
                    <a:moveTo>
                      <a:pt x="4929" y="6915"/>
                    </a:moveTo>
                    <a:cubicBezTo>
                      <a:pt x="6188" y="6915"/>
                      <a:pt x="7209" y="5894"/>
                      <a:pt x="7209" y="4634"/>
                    </a:cubicBezTo>
                    <a:cubicBezTo>
                      <a:pt x="7209" y="3375"/>
                      <a:pt x="6188" y="2354"/>
                      <a:pt x="4929" y="2354"/>
                    </a:cubicBezTo>
                    <a:cubicBezTo>
                      <a:pt x="3669" y="2354"/>
                      <a:pt x="2648" y="3375"/>
                      <a:pt x="2648" y="4634"/>
                    </a:cubicBezTo>
                    <a:cubicBezTo>
                      <a:pt x="2648" y="5894"/>
                      <a:pt x="3669" y="6915"/>
                      <a:pt x="4929" y="6915"/>
                    </a:cubicBezTo>
                    <a:close/>
                    <a:moveTo>
                      <a:pt x="4929" y="5885"/>
                    </a:moveTo>
                    <a:cubicBezTo>
                      <a:pt x="4238" y="5885"/>
                      <a:pt x="3678" y="5325"/>
                      <a:pt x="3678" y="4634"/>
                    </a:cubicBezTo>
                    <a:cubicBezTo>
                      <a:pt x="3678" y="3944"/>
                      <a:pt x="4238" y="3384"/>
                      <a:pt x="4929" y="3384"/>
                    </a:cubicBezTo>
                    <a:cubicBezTo>
                      <a:pt x="5619" y="3384"/>
                      <a:pt x="6179" y="3944"/>
                      <a:pt x="6179" y="4634"/>
                    </a:cubicBezTo>
                    <a:cubicBezTo>
                      <a:pt x="6179" y="5325"/>
                      <a:pt x="5619" y="5885"/>
                      <a:pt x="4929" y="5885"/>
                    </a:cubicBezTo>
                    <a:close/>
                  </a:path>
                </a:pathLst>
              </a:custGeom>
              <a:solidFill>
                <a:srgbClr val="16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125" y="7883"/>
              <a:ext cx="8608" cy="2121"/>
              <a:chOff x="1075" y="8096"/>
              <a:chExt cx="8608" cy="2121"/>
            </a:xfrm>
          </p:grpSpPr>
          <p:sp>
            <p:nvSpPr>
              <p:cNvPr id="13" name="EHIOJ5YisZ8uqcK文本框 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556" y="8096"/>
                <a:ext cx="8127" cy="2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 fontAlgn="auto">
                  <a:lnSpc>
                    <a:spcPct val="120000"/>
                  </a:lnSpc>
                </a:pPr>
                <a:r>
                  <a:rPr lang="zh-CN" altLang="en-US" sz="2400" b="1" kern="0" spc="500" dirty="0">
                    <a:solidFill>
                      <a:srgbClr val="164367"/>
                    </a:solidFill>
                    <a:uFillTx/>
                    <a:latin typeface="华文中宋" panose="02010600040101010101" charset="-122"/>
                    <a:ea typeface="华文中宋" panose="02010600040101010101" charset="-122"/>
                    <a:cs typeface="方正粗宋简体" panose="03000509000000000000" charset="-122"/>
                    <a:sym typeface="+mn-ea"/>
                  </a:rPr>
                  <a:t>雅集：</a:t>
                </a:r>
                <a:r>
                  <a:rPr lang="zh-CN" altLang="en-US" sz="2000" kern="1800" spc="150" dirty="0">
                    <a:solidFill>
                      <a:srgbClr val="164367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按导之春天-肝经</a:t>
                </a:r>
                <a:endParaRPr lang="zh-CN" altLang="en-US" sz="2400" kern="0" spc="500" dirty="0">
                  <a:solidFill>
                    <a:srgbClr val="164367"/>
                  </a:solidFill>
                  <a:uFillTx/>
                  <a:latin typeface="方正粗宋简体" panose="03000509000000000000" charset="-122"/>
                  <a:ea typeface="方正粗宋简体" panose="03000509000000000000" charset="-122"/>
                  <a:cs typeface="方正粗宋简体" panose="03000509000000000000" charset="-122"/>
                </a:endParaRPr>
              </a:p>
              <a:p>
                <a:pPr algn="l" fontAlgn="auto">
                  <a:lnSpc>
                    <a:spcPct val="120000"/>
                  </a:lnSpc>
                </a:pPr>
                <a:r>
                  <a:rPr lang="zh-CN" altLang="en-US" sz="2400" b="1" kern="0" spc="500" dirty="0">
                    <a:solidFill>
                      <a:srgbClr val="164367"/>
                    </a:solidFill>
                    <a:uFillTx/>
                    <a:latin typeface="华文中宋" panose="02010600040101010101" charset="-122"/>
                    <a:ea typeface="华文中宋" panose="02010600040101010101" charset="-122"/>
                    <a:cs typeface="方正粗宋简体" panose="03000509000000000000" charset="-122"/>
                    <a:sym typeface="+mn-ea"/>
                  </a:rPr>
                  <a:t>抄经：</a:t>
                </a:r>
                <a:r>
                  <a:rPr lang="zh-CN" altLang="en-US" sz="2000" kern="1800" spc="150" dirty="0">
                    <a:solidFill>
                      <a:srgbClr val="164367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智慧栈免费提供抄经所需的纸笔            	  和物料，无需自带</a:t>
                </a:r>
                <a:endParaRPr lang="zh-CN" altLang="en-US" sz="2000" kern="1800" spc="150" dirty="0">
                  <a:solidFill>
                    <a:srgbClr val="164367"/>
                  </a:solidFill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4" name="car-heat_95250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1075" y="8404"/>
                <a:ext cx="312" cy="231"/>
              </a:xfrm>
              <a:custGeom>
                <a:avLst/>
                <a:gdLst>
                  <a:gd name="T0" fmla="*/ 455839 w 606244"/>
                  <a:gd name="T1" fmla="*/ 455839 w 606244"/>
                  <a:gd name="T2" fmla="*/ 600116 w 606244"/>
                  <a:gd name="T3" fmla="*/ 600116 w 606244"/>
                  <a:gd name="T4" fmla="*/ 600116 w 606244"/>
                  <a:gd name="T5" fmla="*/ 600116 w 606244"/>
                  <a:gd name="T6" fmla="*/ 600116 w 606244"/>
                  <a:gd name="T7" fmla="*/ 600116 w 606244"/>
                  <a:gd name="T8" fmla="*/ 600116 w 606244"/>
                  <a:gd name="T9" fmla="*/ 600116 w 606244"/>
                  <a:gd name="T10" fmla="*/ 600116 w 606244"/>
                  <a:gd name="T11" fmla="*/ 600116 w 606244"/>
                  <a:gd name="T12" fmla="*/ 600116 w 606244"/>
                  <a:gd name="T13" fmla="*/ 600116 w 606244"/>
                  <a:gd name="T14" fmla="*/ 600116 w 606244"/>
                  <a:gd name="T15" fmla="*/ 600116 w 606244"/>
                  <a:gd name="T16" fmla="*/ 600116 w 606244"/>
                  <a:gd name="T17" fmla="*/ 600116 w 606244"/>
                  <a:gd name="T18" fmla="*/ 600116 w 606244"/>
                  <a:gd name="T19" fmla="*/ 600116 w 606244"/>
                  <a:gd name="T20" fmla="*/ 600116 w 606244"/>
                  <a:gd name="T21" fmla="*/ 600116 w 606244"/>
                  <a:gd name="T22" fmla="*/ 600116 w 606244"/>
                  <a:gd name="T23" fmla="*/ 600116 w 606244"/>
                  <a:gd name="T24" fmla="*/ 600116 w 606244"/>
                  <a:gd name="T25" fmla="*/ 600116 w 606244"/>
                  <a:gd name="T26" fmla="*/ 600116 w 606244"/>
                  <a:gd name="T27" fmla="*/ 600116 w 606244"/>
                  <a:gd name="T28" fmla="*/ 600116 w 606244"/>
                  <a:gd name="T29" fmla="*/ 600116 w 606244"/>
                  <a:gd name="T30" fmla="*/ 600116 w 606244"/>
                  <a:gd name="T31" fmla="*/ 600116 w 606244"/>
                  <a:gd name="T32" fmla="*/ 600116 w 606244"/>
                  <a:gd name="T33" fmla="*/ 600116 w 606244"/>
                  <a:gd name="T34" fmla="*/ 600116 w 606244"/>
                  <a:gd name="T35" fmla="*/ 600116 w 606244"/>
                  <a:gd name="T36" fmla="*/ 600116 w 606244"/>
                  <a:gd name="T37" fmla="*/ 600116 w 606244"/>
                  <a:gd name="T38" fmla="*/ 455839 w 606244"/>
                  <a:gd name="T39" fmla="*/ 455839 w 606244"/>
                  <a:gd name="T40" fmla="*/ 600116 w 606244"/>
                  <a:gd name="T41" fmla="*/ 600116 w 606244"/>
                  <a:gd name="T42" fmla="*/ 600116 w 606244"/>
                  <a:gd name="T43" fmla="*/ 600116 w 606244"/>
                  <a:gd name="T44" fmla="*/ 600116 w 606244"/>
                  <a:gd name="T45" fmla="*/ 600116 w 606244"/>
                  <a:gd name="T46" fmla="*/ 600116 w 606244"/>
                  <a:gd name="T47" fmla="*/ 600116 w 606244"/>
                  <a:gd name="T48" fmla="*/ 455839 w 606244"/>
                  <a:gd name="T49" fmla="*/ 455839 w 606244"/>
                  <a:gd name="T50" fmla="*/ 600116 w 606244"/>
                  <a:gd name="T51" fmla="*/ 600116 w 606244"/>
                  <a:gd name="T52" fmla="*/ 600116 w 606244"/>
                  <a:gd name="T53" fmla="*/ 600116 w 606244"/>
                  <a:gd name="T54" fmla="*/ 600116 w 606244"/>
                  <a:gd name="T55" fmla="*/ 600116 w 606244"/>
                  <a:gd name="T56" fmla="*/ 600116 w 606244"/>
                  <a:gd name="T57" fmla="*/ 600116 w 60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57" h="2940">
                    <a:moveTo>
                      <a:pt x="3825" y="229"/>
                    </a:moveTo>
                    <a:cubicBezTo>
                      <a:pt x="3487" y="229"/>
                      <a:pt x="3185" y="442"/>
                      <a:pt x="2906" y="878"/>
                    </a:cubicBezTo>
                    <a:cubicBezTo>
                      <a:pt x="2359" y="24"/>
                      <a:pt x="1613" y="0"/>
                      <a:pt x="1051" y="878"/>
                    </a:cubicBezTo>
                    <a:cubicBezTo>
                      <a:pt x="772" y="442"/>
                      <a:pt x="470" y="229"/>
                      <a:pt x="132" y="229"/>
                    </a:cubicBezTo>
                    <a:cubicBezTo>
                      <a:pt x="59" y="229"/>
                      <a:pt x="0" y="288"/>
                      <a:pt x="0" y="361"/>
                    </a:cubicBezTo>
                    <a:cubicBezTo>
                      <a:pt x="0" y="433"/>
                      <a:pt x="59" y="492"/>
                      <a:pt x="132" y="492"/>
                    </a:cubicBezTo>
                    <a:cubicBezTo>
                      <a:pt x="398" y="492"/>
                      <a:pt x="649" y="705"/>
                      <a:pt x="898" y="1136"/>
                    </a:cubicBezTo>
                    <a:cubicBezTo>
                      <a:pt x="756" y="1374"/>
                      <a:pt x="396" y="2007"/>
                      <a:pt x="396" y="2285"/>
                    </a:cubicBezTo>
                    <a:cubicBezTo>
                      <a:pt x="396" y="2646"/>
                      <a:pt x="690" y="2940"/>
                      <a:pt x="1051" y="2940"/>
                    </a:cubicBezTo>
                    <a:cubicBezTo>
                      <a:pt x="1413" y="2940"/>
                      <a:pt x="1707" y="2646"/>
                      <a:pt x="1707" y="2285"/>
                    </a:cubicBezTo>
                    <a:cubicBezTo>
                      <a:pt x="1707" y="2007"/>
                      <a:pt x="1346" y="1374"/>
                      <a:pt x="1205" y="1136"/>
                    </a:cubicBezTo>
                    <a:cubicBezTo>
                      <a:pt x="1700" y="276"/>
                      <a:pt x="2257" y="276"/>
                      <a:pt x="2753" y="1136"/>
                    </a:cubicBezTo>
                    <a:cubicBezTo>
                      <a:pt x="2611" y="1374"/>
                      <a:pt x="2251" y="2007"/>
                      <a:pt x="2251" y="2285"/>
                    </a:cubicBezTo>
                    <a:cubicBezTo>
                      <a:pt x="2251" y="2646"/>
                      <a:pt x="2545" y="2940"/>
                      <a:pt x="2906" y="2940"/>
                    </a:cubicBezTo>
                    <a:cubicBezTo>
                      <a:pt x="3267" y="2940"/>
                      <a:pt x="3561" y="2646"/>
                      <a:pt x="3561" y="2285"/>
                    </a:cubicBezTo>
                    <a:cubicBezTo>
                      <a:pt x="3561" y="2007"/>
                      <a:pt x="3201" y="1374"/>
                      <a:pt x="3059" y="1136"/>
                    </a:cubicBezTo>
                    <a:cubicBezTo>
                      <a:pt x="3308" y="705"/>
                      <a:pt x="3559" y="492"/>
                      <a:pt x="3825" y="492"/>
                    </a:cubicBezTo>
                    <a:cubicBezTo>
                      <a:pt x="3898" y="492"/>
                      <a:pt x="3957" y="433"/>
                      <a:pt x="3957" y="361"/>
                    </a:cubicBezTo>
                    <a:cubicBezTo>
                      <a:pt x="3957" y="288"/>
                      <a:pt x="3898" y="229"/>
                      <a:pt x="3825" y="229"/>
                    </a:cubicBezTo>
                    <a:close/>
                    <a:moveTo>
                      <a:pt x="1051" y="2676"/>
                    </a:moveTo>
                    <a:cubicBezTo>
                      <a:pt x="835" y="2676"/>
                      <a:pt x="660" y="2501"/>
                      <a:pt x="660" y="2285"/>
                    </a:cubicBezTo>
                    <a:cubicBezTo>
                      <a:pt x="660" y="2141"/>
                      <a:pt x="863" y="1730"/>
                      <a:pt x="1051" y="1398"/>
                    </a:cubicBezTo>
                    <a:cubicBezTo>
                      <a:pt x="1240" y="1730"/>
                      <a:pt x="1443" y="2141"/>
                      <a:pt x="1443" y="2285"/>
                    </a:cubicBezTo>
                    <a:cubicBezTo>
                      <a:pt x="1443" y="2501"/>
                      <a:pt x="1267" y="2676"/>
                      <a:pt x="1051" y="2676"/>
                    </a:cubicBezTo>
                    <a:close/>
                    <a:moveTo>
                      <a:pt x="2906" y="2676"/>
                    </a:moveTo>
                    <a:cubicBezTo>
                      <a:pt x="2690" y="2676"/>
                      <a:pt x="2515" y="2501"/>
                      <a:pt x="2515" y="2285"/>
                    </a:cubicBezTo>
                    <a:cubicBezTo>
                      <a:pt x="2515" y="2141"/>
                      <a:pt x="2717" y="1730"/>
                      <a:pt x="2906" y="1398"/>
                    </a:cubicBezTo>
                    <a:cubicBezTo>
                      <a:pt x="3095" y="1730"/>
                      <a:pt x="3297" y="2141"/>
                      <a:pt x="3297" y="2285"/>
                    </a:cubicBezTo>
                    <a:cubicBezTo>
                      <a:pt x="3297" y="2501"/>
                      <a:pt x="3122" y="2676"/>
                      <a:pt x="2906" y="2676"/>
                    </a:cubicBezTo>
                    <a:close/>
                  </a:path>
                </a:pathLst>
              </a:custGeom>
              <a:solidFill>
                <a:srgbClr val="16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>
                  <a:buClrTx/>
                  <a:buSzTx/>
                  <a:buFontTx/>
                </a:pPr>
                <a:endParaRPr lang="en-US">
                  <a:sym typeface="+mn-ea"/>
                </a:endParaRPr>
              </a:p>
            </p:txBody>
          </p:sp>
          <p:sp>
            <p:nvSpPr>
              <p:cNvPr id="15" name="pen-tool-in-vertical-position_1524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75" y="9056"/>
                <a:ext cx="312" cy="312"/>
              </a:xfrm>
              <a:custGeom>
                <a:avLst/>
                <a:gdLst>
                  <a:gd name="T0" fmla="*/ 121763 h 600884"/>
                  <a:gd name="T1" fmla="*/ 121763 h 600884"/>
                  <a:gd name="T2" fmla="*/ 121763 h 600884"/>
                  <a:gd name="T3" fmla="*/ 121763 h 600884"/>
                  <a:gd name="T4" fmla="*/ 121763 h 600884"/>
                  <a:gd name="T5" fmla="*/ 121763 h 600884"/>
                  <a:gd name="T6" fmla="*/ 121763 h 600884"/>
                  <a:gd name="T7" fmla="*/ 121763 h 600884"/>
                  <a:gd name="T8" fmla="*/ 121763 h 600884"/>
                  <a:gd name="T9" fmla="*/ 121763 h 600884"/>
                  <a:gd name="T10" fmla="*/ 121763 h 600884"/>
                  <a:gd name="T11" fmla="*/ 121763 h 600884"/>
                  <a:gd name="T12" fmla="*/ 121763 h 600884"/>
                  <a:gd name="T13" fmla="*/ 121763 h 600884"/>
                  <a:gd name="T14" fmla="*/ 121763 h 600884"/>
                  <a:gd name="T15" fmla="*/ 121763 h 600884"/>
                  <a:gd name="T16" fmla="*/ 121763 h 600884"/>
                  <a:gd name="T17" fmla="*/ 121763 h 600884"/>
                  <a:gd name="T18" fmla="*/ 121763 h 600884"/>
                  <a:gd name="T19" fmla="*/ 121763 h 600884"/>
                  <a:gd name="T20" fmla="*/ 121763 h 600884"/>
                  <a:gd name="T21" fmla="*/ 121763 h 600884"/>
                  <a:gd name="T22" fmla="*/ 121763 h 600884"/>
                  <a:gd name="T23" fmla="*/ 121763 h 600884"/>
                  <a:gd name="T24" fmla="*/ 121763 h 600884"/>
                  <a:gd name="T25" fmla="*/ 121763 h 600884"/>
                  <a:gd name="T26" fmla="*/ 121763 h 600884"/>
                  <a:gd name="T27" fmla="*/ 121763 h 600884"/>
                  <a:gd name="T28" fmla="*/ 121763 h 600884"/>
                  <a:gd name="T29" fmla="*/ 121763 h 600884"/>
                  <a:gd name="T30" fmla="*/ 121763 h 600884"/>
                  <a:gd name="T31" fmla="*/ 121763 h 600884"/>
                  <a:gd name="T32" fmla="*/ 121763 h 600884"/>
                  <a:gd name="T33" fmla="*/ 121763 h 600884"/>
                  <a:gd name="T34" fmla="*/ 121763 h 600884"/>
                  <a:gd name="T35" fmla="*/ 121763 h 600884"/>
                  <a:gd name="T36" fmla="*/ 121763 h 600884"/>
                  <a:gd name="T37" fmla="*/ 121763 h 600884"/>
                  <a:gd name="T38" fmla="*/ 121763 h 600884"/>
                  <a:gd name="T39" fmla="*/ 121763 h 600884"/>
                  <a:gd name="T40" fmla="*/ 121763 h 600884"/>
                  <a:gd name="T41" fmla="*/ 121763 h 600884"/>
                  <a:gd name="T42" fmla="*/ 121763 h 600884"/>
                  <a:gd name="T43" fmla="*/ 121763 h 600884"/>
                  <a:gd name="T44" fmla="*/ 121763 h 600884"/>
                  <a:gd name="T45" fmla="*/ 121763 h 600884"/>
                  <a:gd name="T46" fmla="*/ 121763 h 600884"/>
                  <a:gd name="T47" fmla="*/ 121763 h 600884"/>
                  <a:gd name="T48" fmla="*/ 121763 h 600884"/>
                  <a:gd name="T49" fmla="*/ 121763 h 600884"/>
                  <a:gd name="T50" fmla="*/ 121763 h 600884"/>
                  <a:gd name="T51" fmla="*/ 121763 h 600884"/>
                  <a:gd name="T52" fmla="*/ 121763 h 600884"/>
                  <a:gd name="T53" fmla="*/ 121763 h 600884"/>
                  <a:gd name="T54" fmla="*/ 121763 h 600884"/>
                  <a:gd name="T55" fmla="*/ 121763 h 600884"/>
                  <a:gd name="T56" fmla="*/ 121763 h 600884"/>
                  <a:gd name="T57" fmla="*/ 121763 h 600884"/>
                  <a:gd name="T58" fmla="*/ 121763 h 600884"/>
                  <a:gd name="T59" fmla="*/ 121763 h 600884"/>
                  <a:gd name="T60" fmla="*/ 121763 h 600884"/>
                  <a:gd name="T61" fmla="*/ 121763 h 600884"/>
                  <a:gd name="T62" fmla="*/ 121763 h 600884"/>
                  <a:gd name="T63" fmla="*/ 121763 h 600884"/>
                  <a:gd name="T64" fmla="*/ 121763 h 600884"/>
                  <a:gd name="T65" fmla="*/ 121763 h 600884"/>
                  <a:gd name="T66" fmla="*/ 121763 h 600884"/>
                  <a:gd name="T67" fmla="*/ 121763 h 600884"/>
                  <a:gd name="T68" fmla="*/ 121763 h 600884"/>
                  <a:gd name="T69" fmla="*/ 121763 h 600884"/>
                  <a:gd name="T70" fmla="*/ 121763 h 600884"/>
                  <a:gd name="T71" fmla="*/ 121763 h 600884"/>
                  <a:gd name="T72" fmla="*/ 121763 h 600884"/>
                  <a:gd name="T73" fmla="*/ 121763 h 600884"/>
                  <a:gd name="T74" fmla="*/ 121763 h 600884"/>
                  <a:gd name="T75" fmla="*/ 121763 h 600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9" h="5997">
                    <a:moveTo>
                      <a:pt x="5749" y="260"/>
                    </a:moveTo>
                    <a:cubicBezTo>
                      <a:pt x="5489" y="0"/>
                      <a:pt x="5066" y="0"/>
                      <a:pt x="4806" y="260"/>
                    </a:cubicBezTo>
                    <a:lnTo>
                      <a:pt x="4424" y="642"/>
                    </a:lnTo>
                    <a:lnTo>
                      <a:pt x="4424" y="642"/>
                    </a:lnTo>
                    <a:lnTo>
                      <a:pt x="4424" y="642"/>
                    </a:lnTo>
                    <a:lnTo>
                      <a:pt x="3953" y="1113"/>
                    </a:lnTo>
                    <a:lnTo>
                      <a:pt x="3952" y="1113"/>
                    </a:lnTo>
                    <a:lnTo>
                      <a:pt x="3952" y="1114"/>
                    </a:lnTo>
                    <a:lnTo>
                      <a:pt x="898" y="4168"/>
                    </a:lnTo>
                    <a:cubicBezTo>
                      <a:pt x="891" y="4175"/>
                      <a:pt x="884" y="4183"/>
                      <a:pt x="879" y="4191"/>
                    </a:cubicBezTo>
                    <a:lnTo>
                      <a:pt x="879" y="4191"/>
                    </a:lnTo>
                    <a:cubicBezTo>
                      <a:pt x="879" y="4191"/>
                      <a:pt x="878" y="4192"/>
                      <a:pt x="878" y="4192"/>
                    </a:cubicBezTo>
                    <a:lnTo>
                      <a:pt x="878" y="4192"/>
                    </a:lnTo>
                    <a:cubicBezTo>
                      <a:pt x="876" y="4195"/>
                      <a:pt x="874" y="4199"/>
                      <a:pt x="872" y="4202"/>
                    </a:cubicBezTo>
                    <a:lnTo>
                      <a:pt x="377" y="5139"/>
                    </a:lnTo>
                    <a:cubicBezTo>
                      <a:pt x="376" y="5141"/>
                      <a:pt x="375" y="5143"/>
                      <a:pt x="374" y="5144"/>
                    </a:cubicBezTo>
                    <a:lnTo>
                      <a:pt x="27" y="5801"/>
                    </a:lnTo>
                    <a:cubicBezTo>
                      <a:pt x="0" y="5853"/>
                      <a:pt x="10" y="5916"/>
                      <a:pt x="51" y="5958"/>
                    </a:cubicBezTo>
                    <a:cubicBezTo>
                      <a:pt x="77" y="5983"/>
                      <a:pt x="111" y="5997"/>
                      <a:pt x="145" y="5997"/>
                    </a:cubicBezTo>
                    <a:cubicBezTo>
                      <a:pt x="167" y="5997"/>
                      <a:pt x="188" y="5992"/>
                      <a:pt x="208" y="5981"/>
                    </a:cubicBezTo>
                    <a:lnTo>
                      <a:pt x="864" y="5634"/>
                    </a:lnTo>
                    <a:cubicBezTo>
                      <a:pt x="866" y="5633"/>
                      <a:pt x="868" y="5632"/>
                      <a:pt x="869" y="5631"/>
                    </a:cubicBezTo>
                    <a:lnTo>
                      <a:pt x="1806" y="5136"/>
                    </a:lnTo>
                    <a:cubicBezTo>
                      <a:pt x="1809" y="5135"/>
                      <a:pt x="1811" y="5134"/>
                      <a:pt x="1813" y="5133"/>
                    </a:cubicBezTo>
                    <a:cubicBezTo>
                      <a:pt x="1813" y="5133"/>
                      <a:pt x="1813" y="5133"/>
                      <a:pt x="1813" y="5133"/>
                    </a:cubicBezTo>
                    <a:cubicBezTo>
                      <a:pt x="1813" y="5133"/>
                      <a:pt x="1813" y="5133"/>
                      <a:pt x="1813" y="5133"/>
                    </a:cubicBezTo>
                    <a:cubicBezTo>
                      <a:pt x="1815" y="5131"/>
                      <a:pt x="1818" y="5130"/>
                      <a:pt x="1820" y="5128"/>
                    </a:cubicBezTo>
                    <a:cubicBezTo>
                      <a:pt x="1820" y="5128"/>
                      <a:pt x="1820" y="5128"/>
                      <a:pt x="1820" y="5128"/>
                    </a:cubicBezTo>
                    <a:cubicBezTo>
                      <a:pt x="1820" y="5128"/>
                      <a:pt x="1820" y="5128"/>
                      <a:pt x="1820" y="5128"/>
                    </a:cubicBezTo>
                    <a:cubicBezTo>
                      <a:pt x="1820" y="5128"/>
                      <a:pt x="1820" y="5128"/>
                      <a:pt x="1820" y="5128"/>
                    </a:cubicBezTo>
                    <a:cubicBezTo>
                      <a:pt x="1820" y="5128"/>
                      <a:pt x="1820" y="5128"/>
                      <a:pt x="1820" y="5128"/>
                    </a:cubicBezTo>
                    <a:cubicBezTo>
                      <a:pt x="1828" y="5123"/>
                      <a:pt x="1835" y="5117"/>
                      <a:pt x="1841" y="5111"/>
                    </a:cubicBezTo>
                    <a:lnTo>
                      <a:pt x="5749" y="1203"/>
                    </a:lnTo>
                    <a:cubicBezTo>
                      <a:pt x="6009" y="943"/>
                      <a:pt x="6009" y="520"/>
                      <a:pt x="5749" y="260"/>
                    </a:cubicBezTo>
                    <a:close/>
                    <a:moveTo>
                      <a:pt x="465" y="5543"/>
                    </a:moveTo>
                    <a:lnTo>
                      <a:pt x="527" y="5426"/>
                    </a:lnTo>
                    <a:lnTo>
                      <a:pt x="583" y="5481"/>
                    </a:lnTo>
                    <a:lnTo>
                      <a:pt x="465" y="5543"/>
                    </a:lnTo>
                    <a:close/>
                    <a:moveTo>
                      <a:pt x="829" y="5351"/>
                    </a:moveTo>
                    <a:lnTo>
                      <a:pt x="658" y="5179"/>
                    </a:lnTo>
                    <a:lnTo>
                      <a:pt x="938" y="4648"/>
                    </a:lnTo>
                    <a:lnTo>
                      <a:pt x="996" y="4909"/>
                    </a:lnTo>
                    <a:cubicBezTo>
                      <a:pt x="1000" y="4933"/>
                      <a:pt x="1012" y="4956"/>
                      <a:pt x="1030" y="4975"/>
                    </a:cubicBezTo>
                    <a:lnTo>
                      <a:pt x="1030" y="4975"/>
                    </a:lnTo>
                    <a:lnTo>
                      <a:pt x="1030" y="4975"/>
                    </a:lnTo>
                    <a:cubicBezTo>
                      <a:pt x="1031" y="4976"/>
                      <a:pt x="1032" y="4977"/>
                      <a:pt x="1033" y="4978"/>
                    </a:cubicBezTo>
                    <a:lnTo>
                      <a:pt x="1034" y="4978"/>
                    </a:lnTo>
                    <a:lnTo>
                      <a:pt x="1034" y="4978"/>
                    </a:lnTo>
                    <a:cubicBezTo>
                      <a:pt x="1053" y="4997"/>
                      <a:pt x="1075" y="5008"/>
                      <a:pt x="1100" y="5013"/>
                    </a:cubicBezTo>
                    <a:lnTo>
                      <a:pt x="1361" y="5070"/>
                    </a:lnTo>
                    <a:lnTo>
                      <a:pt x="829" y="5351"/>
                    </a:lnTo>
                    <a:close/>
                    <a:moveTo>
                      <a:pt x="1702" y="4872"/>
                    </a:moveTo>
                    <a:lnTo>
                      <a:pt x="1393" y="4804"/>
                    </a:lnTo>
                    <a:lnTo>
                      <a:pt x="1883" y="4314"/>
                    </a:lnTo>
                    <a:cubicBezTo>
                      <a:pt x="1935" y="4262"/>
                      <a:pt x="1935" y="4178"/>
                      <a:pt x="1883" y="4126"/>
                    </a:cubicBezTo>
                    <a:cubicBezTo>
                      <a:pt x="1831" y="4074"/>
                      <a:pt x="1746" y="4074"/>
                      <a:pt x="1694" y="4126"/>
                    </a:cubicBezTo>
                    <a:lnTo>
                      <a:pt x="1204" y="4616"/>
                    </a:lnTo>
                    <a:lnTo>
                      <a:pt x="1136" y="4306"/>
                    </a:lnTo>
                    <a:lnTo>
                      <a:pt x="4047" y="1396"/>
                    </a:lnTo>
                    <a:lnTo>
                      <a:pt x="4235" y="1585"/>
                    </a:lnTo>
                    <a:lnTo>
                      <a:pt x="2016" y="3804"/>
                    </a:lnTo>
                    <a:cubicBezTo>
                      <a:pt x="1964" y="3856"/>
                      <a:pt x="1964" y="3941"/>
                      <a:pt x="2016" y="3993"/>
                    </a:cubicBezTo>
                    <a:cubicBezTo>
                      <a:pt x="2068" y="4045"/>
                      <a:pt x="2152" y="4045"/>
                      <a:pt x="2205" y="3993"/>
                    </a:cubicBezTo>
                    <a:lnTo>
                      <a:pt x="4424" y="1773"/>
                    </a:lnTo>
                    <a:lnTo>
                      <a:pt x="4612" y="1962"/>
                    </a:lnTo>
                    <a:lnTo>
                      <a:pt x="1702" y="4872"/>
                    </a:lnTo>
                    <a:close/>
                    <a:moveTo>
                      <a:pt x="4801" y="1773"/>
                    </a:moveTo>
                    <a:lnTo>
                      <a:pt x="4235" y="1208"/>
                    </a:lnTo>
                    <a:lnTo>
                      <a:pt x="4518" y="925"/>
                    </a:lnTo>
                    <a:lnTo>
                      <a:pt x="5084" y="1490"/>
                    </a:lnTo>
                    <a:lnTo>
                      <a:pt x="4801" y="1773"/>
                    </a:lnTo>
                    <a:close/>
                    <a:moveTo>
                      <a:pt x="5560" y="1014"/>
                    </a:moveTo>
                    <a:lnTo>
                      <a:pt x="5272" y="1302"/>
                    </a:lnTo>
                    <a:lnTo>
                      <a:pt x="4707" y="736"/>
                    </a:lnTo>
                    <a:lnTo>
                      <a:pt x="4994" y="449"/>
                    </a:lnTo>
                    <a:cubicBezTo>
                      <a:pt x="5150" y="293"/>
                      <a:pt x="5404" y="293"/>
                      <a:pt x="5560" y="449"/>
                    </a:cubicBezTo>
                    <a:cubicBezTo>
                      <a:pt x="5716" y="604"/>
                      <a:pt x="5716" y="858"/>
                      <a:pt x="5560" y="1014"/>
                    </a:cubicBezTo>
                    <a:close/>
                  </a:path>
                </a:pathLst>
              </a:custGeom>
              <a:solidFill>
                <a:srgbClr val="16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p>
                <a:pPr lvl="0" algn="ctr">
                  <a:buClrTx/>
                  <a:buSzTx/>
                  <a:buFontTx/>
                </a:pPr>
                <a:endParaRPr lang="en-US">
                  <a:sym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556" y="15875"/>
              <a:ext cx="1688" cy="2067"/>
              <a:chOff x="4556" y="15875"/>
              <a:chExt cx="1688" cy="2067"/>
            </a:xfrm>
          </p:grpSpPr>
          <p:pic>
            <p:nvPicPr>
              <p:cNvPr id="19" name="图片 18" descr="二维码-20230216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632" y="15875"/>
                <a:ext cx="1536" cy="1536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556" y="17411"/>
                <a:ext cx="1688" cy="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600" kern="1800" spc="150">
                    <a:solidFill>
                      <a:srgbClr val="164367"/>
                    </a:solidFill>
                    <a:uFillTx/>
                    <a:latin typeface="微软雅黑" panose="020B0503020204020204" charset="-122"/>
                    <a:ea typeface="微软雅黑" panose="020B0503020204020204" charset="-122"/>
                    <a:cs typeface="文泉驿微米黑" panose="020B0606030804020204" charset="-122"/>
                  </a:rPr>
                  <a:t>扫码联系</a:t>
                </a:r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 txBox="1"/>
          <p:nvPr/>
        </p:nvSpPr>
        <p:spPr>
          <a:xfrm>
            <a:off x="1037651" y="8466439"/>
            <a:ext cx="1665827" cy="28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45" b="1" spc="736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报名方式</a:t>
            </a:r>
            <a:endParaRPr lang="en-US" sz="1845" b="1" spc="736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7651" y="5932723"/>
            <a:ext cx="1665827" cy="28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45" b="1" spc="736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邀你体验</a:t>
            </a:r>
            <a:endParaRPr lang="en-US" sz="1845" b="1" spc="736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481157" y="10143384"/>
            <a:ext cx="1318683" cy="1519767"/>
          </a:xfrm>
          <a:prstGeom prst="rect">
            <a:avLst/>
          </a:prstGeom>
        </p:spPr>
        <p:txBody>
          <a:bodyPr lIns="23423" tIns="23423" rIns="23423" bIns="23423" rtlCol="0" anchor="ctr"/>
          <a:lstStyle/>
          <a:p>
            <a:pPr algn="ctr">
              <a:lnSpc>
                <a:spcPts val="3835"/>
              </a:lnSpc>
            </a:pPr>
            <a:endParaRPr sz="1200"/>
          </a:p>
        </p:txBody>
      </p:sp>
      <p:sp>
        <p:nvSpPr>
          <p:cNvPr id="24" name="TextBox 24"/>
          <p:cNvSpPr txBox="1"/>
          <p:nvPr/>
        </p:nvSpPr>
        <p:spPr>
          <a:xfrm>
            <a:off x="2694940" y="10474854"/>
            <a:ext cx="256963" cy="1056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715" spc="33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扫码报名</a:t>
            </a:r>
            <a:endParaRPr lang="en-US" sz="1715" spc="33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7" name="图片 36" descr="云空间码 230216更新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540" y="10515918"/>
            <a:ext cx="971550" cy="97155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037651" y="9075011"/>
            <a:ext cx="4849636" cy="756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35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时间</a:t>
            </a:r>
            <a:r>
              <a:rPr lang="en-US" sz="1635" u="none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：暑期每周二至周四</a:t>
            </a:r>
            <a:endParaRPr lang="en-US" sz="1635" u="none" spc="154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0" indent="0" algn="l">
              <a:lnSpc>
                <a:spcPct val="150000"/>
              </a:lnSpc>
              <a:spcBef>
                <a:spcPct val="0"/>
              </a:spcBef>
            </a:pPr>
            <a:r>
              <a:rPr lang="en-US" sz="1635" u="none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地址：广州</a:t>
            </a:r>
            <a:r>
              <a:rPr lang="zh-CN" altLang="en-US" sz="1635" u="none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市</a:t>
            </a:r>
            <a:r>
              <a:rPr lang="en-US" altLang="zh-CN" sz="1635" u="none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**</a:t>
            </a:r>
            <a:r>
              <a:rPr lang="zh-CN" altLang="en-US" sz="1635" u="none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区</a:t>
            </a:r>
            <a:r>
              <a:rPr lang="en-US" sz="1635" u="none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**</a:t>
            </a:r>
            <a:r>
              <a:rPr lang="zh-CN" altLang="en-US" sz="1635" u="none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小区</a:t>
            </a:r>
            <a:r>
              <a:rPr lang="en-US" sz="1635" u="none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**号</a:t>
            </a:r>
            <a:endParaRPr lang="en-US" sz="1635" u="none" spc="154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85800" y="1093617"/>
            <a:ext cx="4974203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7150" b="1" spc="782">
                <a:solidFill>
                  <a:srgbClr val="593D20"/>
                </a:solidFill>
                <a:latin typeface="楷体" panose="02010609060101010101" charset="-122"/>
                <a:ea typeface="楷体" panose="02010609060101010101" charset="-122"/>
              </a:rPr>
              <a:t>公益</a:t>
            </a:r>
            <a:endParaRPr lang="en-US" sz="7150" b="1" spc="782">
              <a:solidFill>
                <a:srgbClr val="593D2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sz="7150" b="1" spc="782">
                <a:solidFill>
                  <a:srgbClr val="593D20"/>
                </a:solidFill>
                <a:latin typeface="楷体" panose="02010609060101010101" charset="-122"/>
                <a:ea typeface="楷体" panose="02010609060101010101" charset="-122"/>
              </a:rPr>
              <a:t>静心抄经</a:t>
            </a:r>
            <a:endParaRPr lang="en-US" sz="7150" b="1" spc="782">
              <a:solidFill>
                <a:srgbClr val="593D2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33592" y="3839965"/>
            <a:ext cx="246791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600" b="1" kern="2000" spc="2000">
                <a:solidFill>
                  <a:schemeClr val="bg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翰墨飘</a:t>
            </a:r>
            <a:r>
              <a:rPr lang="en-US" sz="2600" b="1" spc="100">
                <a:solidFill>
                  <a:schemeClr val="bg1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香</a:t>
            </a:r>
            <a:endParaRPr lang="en-US" sz="2600" b="1" spc="100">
              <a:solidFill>
                <a:schemeClr val="bg1"/>
              </a:solidFill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3" name="Group 33"/>
          <p:cNvGrpSpPr/>
          <p:nvPr/>
        </p:nvGrpSpPr>
        <p:grpSpPr>
          <a:xfrm rot="0">
            <a:off x="1037651" y="6436386"/>
            <a:ext cx="4997829" cy="1702256"/>
            <a:chOff x="0" y="-161925"/>
            <a:chExt cx="9995658" cy="3404511"/>
          </a:xfrm>
        </p:grpSpPr>
        <p:sp>
          <p:nvSpPr>
            <p:cNvPr id="34" name="TextBox 34"/>
            <p:cNvSpPr txBox="1"/>
            <p:nvPr/>
          </p:nvSpPr>
          <p:spPr>
            <a:xfrm>
              <a:off x="0" y="-161925"/>
              <a:ext cx="9995658" cy="755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35" b="1" spc="154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抄经静心，抄经练字！</a:t>
              </a:r>
              <a:endParaRPr lang="en-US" sz="1635" b="1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973096"/>
              <a:ext cx="9801027" cy="2269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ct val="150000"/>
                </a:lnSpc>
                <a:spcBef>
                  <a:spcPct val="0"/>
                </a:spcBef>
              </a:pPr>
              <a:r>
                <a:rPr lang="en-US" sz="1635" spc="154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每一次呼吸，每一次下笔，都能感知当下的状态，感受当前的生命；耳边沙沙作响，眼前字字显现，杂念渐消。来启明星智慧栈一起抄经吧。</a:t>
              </a:r>
              <a:endParaRPr lang="en-US" sz="1635" spc="154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3" name="图片 22" descr="必经之路 logo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6718"/>
            <a:ext cx="565150" cy="5753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WPS 演示</Application>
  <PresentationFormat>宽屏</PresentationFormat>
  <Paragraphs>66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9" baseType="lpstr">
      <vt:lpstr>Arial</vt:lpstr>
      <vt:lpstr>宋体</vt:lpstr>
      <vt:lpstr>Wingdings</vt:lpstr>
      <vt:lpstr>华文新魏</vt:lpstr>
      <vt:lpstr>微软雅黑</vt:lpstr>
      <vt:lpstr>方正全福体</vt:lpstr>
      <vt:lpstr>华文中宋</vt:lpstr>
      <vt:lpstr>方正粗宋简体</vt:lpstr>
      <vt:lpstr>文泉驿微米黑</vt:lpstr>
      <vt:lpstr>Arial Unicode MS</vt:lpstr>
      <vt:lpstr>Arial Black</vt:lpstr>
      <vt:lpstr>楷体</vt:lpstr>
      <vt:lpstr>黑体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maoh</dc:creator>
  <cp:lastModifiedBy>Joy</cp:lastModifiedBy>
  <cp:revision>20</cp:revision>
  <dcterms:created xsi:type="dcterms:W3CDTF">2019-09-19T02:01:00Z</dcterms:created>
  <dcterms:modified xsi:type="dcterms:W3CDTF">2023-07-07T03:42:48Z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  <property fmtid="{D5CDD505-2E9C-101B-9397-08002B2CF9AE}" pid="3" name="ICV">
    <vt:lpwstr>C6C06E80CE0246CA879280CD2B9E7A1E_13</vt:lpwstr>
  </property>
</Properties>
</file>