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70" r:id="rId11"/>
    <p:sldId id="272" r:id="rId12"/>
    <p:sldId id="273" r:id="rId13"/>
    <p:sldId id="266" r:id="rId14"/>
  </p:sldIdLst>
  <p:sldSz cx="9144000" cy="6858000"/>
  <p:notesSz cx="6858000" cy="9144000"/>
  <p:custDataLst>
    <p:tags r:id="rId1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gs" Target="tags/tag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FF1EB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4" name="rect 4"/>
          <p:cNvSpPr/>
          <p:nvPr/>
        </p:nvSpPr>
        <p:spPr>
          <a:xfrm>
            <a:off x="246888" y="1107947"/>
            <a:ext cx="8650223" cy="4671059"/>
          </a:xfrm>
          <a:prstGeom prst="rect">
            <a:avLst/>
          </a:prstGeom>
          <a:solidFill>
            <a:srgbClr val="FFFFFF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pic>
        <p:nvPicPr>
          <p:cNvPr id="6" name="picture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0" y="853439"/>
            <a:ext cx="3532184" cy="5178552"/>
          </a:xfrm>
          <a:prstGeom prst="rect">
            <a:avLst/>
          </a:prstGeom>
        </p:spPr>
      </p:pic>
      <p:sp>
        <p:nvSpPr>
          <p:cNvPr id="8" name="textbox 8"/>
          <p:cNvSpPr/>
          <p:nvPr/>
        </p:nvSpPr>
        <p:spPr>
          <a:xfrm>
            <a:off x="2669540" y="2332355"/>
            <a:ext cx="5153660" cy="216598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103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700" algn="l" rtl="0" eaLnBrk="0">
              <a:lnSpc>
                <a:spcPct val="96000"/>
              </a:lnSpc>
              <a:spcBef>
                <a:spcPts val="0"/>
              </a:spcBef>
            </a:pPr>
            <a:r>
              <a:rPr lang="zh-CN" sz="5300" kern="0" spc="-15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月近山远</a:t>
            </a:r>
            <a:r>
              <a:rPr sz="5300" kern="0" spc="-15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智慧栈</a:t>
            </a:r>
            <a:endParaRPr sz="5300" dirty="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pPr algn="l" rtl="0" eaLnBrk="0">
              <a:lnSpc>
                <a:spcPct val="108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9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9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9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9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0000"/>
              </a:lnSpc>
            </a:pPr>
            <a:endParaRPr sz="8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7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037590" algn="l" rtl="0" eaLnBrk="0">
              <a:lnSpc>
                <a:spcPct val="84000"/>
              </a:lnSpc>
            </a:pPr>
            <a:r>
              <a:rPr sz="3200" kern="0" spc="10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运营计划书</a:t>
            </a:r>
            <a:endParaRPr sz="3200" kern="0" spc="100" dirty="0">
              <a:solidFill>
                <a:srgbClr val="262626">
                  <a:alpha val="100000"/>
                </a:srgbClr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marL="1037590" algn="l" rtl="0" eaLnBrk="0">
              <a:lnSpc>
                <a:spcPct val="84000"/>
              </a:lnSpc>
            </a:pPr>
            <a:endParaRPr sz="3200" kern="0" spc="100" dirty="0">
              <a:solidFill>
                <a:srgbClr val="262626">
                  <a:alpha val="100000"/>
                </a:srgbClr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marL="1037590" algn="l" rtl="0" eaLnBrk="0">
              <a:lnSpc>
                <a:spcPct val="84000"/>
              </a:lnSpc>
            </a:pPr>
            <a:r>
              <a:rPr lang="en-US" sz="32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 2024.10.13</a:t>
            </a:r>
            <a:endParaRPr lang="en-US" sz="3200" dirty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 4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FF1EB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pic>
        <p:nvPicPr>
          <p:cNvPr id="50" name="picture 5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7517892" y="5104964"/>
            <a:ext cx="1626107" cy="896547"/>
          </a:xfrm>
          <a:prstGeom prst="rect">
            <a:avLst/>
          </a:prstGeom>
        </p:spPr>
      </p:pic>
      <p:sp>
        <p:nvSpPr>
          <p:cNvPr id="72" name="textbox 72"/>
          <p:cNvSpPr/>
          <p:nvPr/>
        </p:nvSpPr>
        <p:spPr>
          <a:xfrm>
            <a:off x="588561" y="956192"/>
            <a:ext cx="3719829" cy="387921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p>
            <a:pPr algn="l" rtl="0" eaLnBrk="0">
              <a:lnSpc>
                <a:spcPct val="90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57150" algn="l" rtl="0" eaLnBrk="0">
              <a:lnSpc>
                <a:spcPct val="82000"/>
              </a:lnSpc>
            </a:pPr>
            <a:r>
              <a:rPr sz="3200" b="1" kern="0" spc="3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活动计划</a:t>
            </a:r>
            <a:endParaRPr sz="3200" dirty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algn="l" rtl="0" eaLnBrk="0">
              <a:lnSpc>
                <a:spcPct val="123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24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7780" indent="38100" algn="l" rtl="0" eaLnBrk="0">
              <a:lnSpc>
                <a:spcPct val="132000"/>
              </a:lnSpc>
              <a:spcBef>
                <a:spcPts val="695"/>
              </a:spcBef>
            </a:pPr>
            <a:r>
              <a:rPr sz="2300" b="1" kern="0" spc="3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内容：</a:t>
            </a:r>
            <a:r>
              <a:rPr sz="2300" kern="0" spc="-66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3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抄经</a:t>
            </a:r>
            <a:r>
              <a:rPr sz="2100" kern="0" spc="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             </a:t>
            </a:r>
            <a:r>
              <a:rPr sz="2300" b="1" kern="0" spc="18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形式：</a:t>
            </a:r>
            <a:r>
              <a:rPr sz="2100" b="1" kern="0" spc="18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公益</a:t>
            </a:r>
            <a:endParaRPr sz="21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38735" algn="l" rtl="0" eaLnBrk="0">
              <a:lnSpc>
                <a:spcPct val="100000"/>
              </a:lnSpc>
              <a:spcBef>
                <a:spcPts val="1590"/>
              </a:spcBef>
            </a:pPr>
            <a:r>
              <a:rPr sz="2100" b="1" kern="0" spc="16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常规时间安排：</a:t>
            </a:r>
            <a:r>
              <a:rPr sz="2100" kern="0" spc="-5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16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每天</a:t>
            </a:r>
            <a:r>
              <a:rPr lang="zh-CN" sz="2100" b="1" kern="0" spc="16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下</a:t>
            </a:r>
            <a:r>
              <a:rPr sz="2100" b="1" kern="0" spc="16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午</a:t>
            </a:r>
            <a:endParaRPr sz="21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19050" algn="l" rtl="0" eaLnBrk="0">
              <a:lnSpc>
                <a:spcPts val="2900"/>
              </a:lnSpc>
              <a:spcBef>
                <a:spcPts val="1690"/>
              </a:spcBef>
            </a:pPr>
            <a:r>
              <a:rPr sz="2300" b="1" kern="0" spc="14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邀约人数：</a:t>
            </a:r>
            <a:r>
              <a:rPr sz="2300" kern="0" spc="-62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300" b="1" kern="0" spc="14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2-</a:t>
            </a:r>
            <a:r>
              <a:rPr sz="2100" b="1" kern="0" spc="14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3人</a:t>
            </a:r>
            <a:endParaRPr sz="21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l" rtl="0" eaLnBrk="0">
              <a:lnSpc>
                <a:spcPct val="101000"/>
              </a:lnSpc>
            </a:pPr>
            <a:endParaRPr sz="13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700" indent="29210" algn="l" rtl="0" eaLnBrk="0">
              <a:lnSpc>
                <a:spcPct val="113000"/>
              </a:lnSpc>
              <a:spcBef>
                <a:spcPts val="0"/>
              </a:spcBef>
            </a:pPr>
            <a:r>
              <a:rPr sz="2300" b="1" kern="0" spc="1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活动发布：</a:t>
            </a:r>
            <a:r>
              <a:rPr sz="2300" kern="0" spc="-47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1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必经之路平台</a:t>
            </a:r>
            <a:endParaRPr sz="21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74" name="textbox 74"/>
          <p:cNvSpPr/>
          <p:nvPr/>
        </p:nvSpPr>
        <p:spPr>
          <a:xfrm>
            <a:off x="4757595" y="869023"/>
            <a:ext cx="3565525" cy="386715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p>
            <a:pPr algn="l" rtl="0" eaLnBrk="0">
              <a:lnSpc>
                <a:spcPct val="83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r" rtl="0" eaLnBrk="0">
              <a:lnSpc>
                <a:spcPct val="97000"/>
              </a:lnSpc>
            </a:pPr>
            <a:r>
              <a:rPr sz="2000" b="1" kern="0" spc="12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活动详细流程</a:t>
            </a:r>
            <a:r>
              <a:rPr sz="2000" b="1" kern="0" spc="-13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：</a:t>
            </a:r>
            <a:r>
              <a:rPr sz="2000" kern="0" spc="-67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000" b="1" kern="0" spc="-13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</a:t>
            </a:r>
            <a:r>
              <a:rPr sz="2000" b="1" kern="0" spc="12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约90</a:t>
            </a:r>
            <a:r>
              <a:rPr sz="2000" b="1" kern="0" spc="11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分钟）</a:t>
            </a:r>
            <a:endParaRPr sz="20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20955" algn="l" rtl="0" eaLnBrk="0">
              <a:lnSpc>
                <a:spcPts val="1810"/>
              </a:lnSpc>
              <a:spcBef>
                <a:spcPts val="1645"/>
              </a:spcBef>
            </a:pPr>
            <a:r>
              <a:rPr sz="1500" b="1" kern="0" spc="16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创意签到</a:t>
            </a:r>
            <a:r>
              <a:rPr sz="1500" kern="0" spc="-41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1500" b="1" kern="0" spc="16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</a:t>
            </a:r>
            <a:r>
              <a:rPr sz="1500" kern="0" spc="-36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1500" b="1" kern="0" spc="16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沐手（15分钟）</a:t>
            </a:r>
            <a:endParaRPr sz="15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l" rtl="0" eaLnBrk="0">
              <a:lnSpc>
                <a:spcPct val="103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700" algn="l" rtl="0" eaLnBrk="0">
              <a:lnSpc>
                <a:spcPct val="92000"/>
              </a:lnSpc>
              <a:spcBef>
                <a:spcPts val="455"/>
              </a:spcBef>
            </a:pPr>
            <a:r>
              <a:rPr sz="1500" b="1" kern="0" spc="22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介绍必经之路（3分钟）</a:t>
            </a:r>
            <a:endParaRPr sz="15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12700" algn="l" rtl="0" eaLnBrk="0">
              <a:lnSpc>
                <a:spcPts val="3495"/>
              </a:lnSpc>
            </a:pPr>
            <a:r>
              <a:rPr sz="1500" b="1" kern="0" spc="21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静心冥想（10分钟）</a:t>
            </a:r>
            <a:endParaRPr sz="15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l" rtl="0" eaLnBrk="0">
              <a:lnSpc>
                <a:spcPct val="115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8415" algn="l" rtl="0" eaLnBrk="0">
              <a:lnSpc>
                <a:spcPct val="92000"/>
              </a:lnSpc>
              <a:spcBef>
                <a:spcPts val="460"/>
              </a:spcBef>
            </a:pPr>
            <a:r>
              <a:rPr sz="1500" b="1" kern="0" spc="21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诵读开经偈（2分钟）</a:t>
            </a:r>
            <a:endParaRPr sz="15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18415" algn="l" rtl="0" eaLnBrk="0">
              <a:lnSpc>
                <a:spcPts val="3495"/>
              </a:lnSpc>
            </a:pPr>
            <a:r>
              <a:rPr sz="1500" b="1" kern="0" spc="19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抄经（60分钟）</a:t>
            </a:r>
            <a:endParaRPr sz="15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l" rtl="0" eaLnBrk="0">
              <a:lnSpc>
                <a:spcPct val="115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9685" algn="l" rtl="0" eaLnBrk="0">
              <a:lnSpc>
                <a:spcPct val="92000"/>
              </a:lnSpc>
              <a:spcBef>
                <a:spcPts val="460"/>
              </a:spcBef>
            </a:pPr>
            <a:r>
              <a:rPr sz="1500" b="1" kern="0" spc="21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读诵经典一遍（5分钟）</a:t>
            </a:r>
            <a:endParaRPr sz="15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34290" algn="l" rtl="0" eaLnBrk="0">
              <a:lnSpc>
                <a:spcPts val="3495"/>
              </a:lnSpc>
            </a:pPr>
            <a:r>
              <a:rPr sz="1500" b="1" kern="0" spc="18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回向（2分钟）</a:t>
            </a:r>
            <a:endParaRPr sz="15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l" rtl="0" eaLnBrk="0">
              <a:lnSpc>
                <a:spcPct val="115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25000"/>
              </a:lnSpc>
            </a:pPr>
            <a:endParaRPr sz="3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5875" algn="l" rtl="0" eaLnBrk="0">
              <a:lnSpc>
                <a:spcPts val="1810"/>
              </a:lnSpc>
              <a:spcBef>
                <a:spcPts val="5"/>
              </a:spcBef>
            </a:pPr>
            <a:r>
              <a:rPr sz="1500" b="1" kern="0" spc="17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合影拍照</a:t>
            </a:r>
            <a:r>
              <a:rPr sz="1500" kern="0" spc="-41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1500" b="1" kern="0" spc="17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</a:t>
            </a:r>
            <a:r>
              <a:rPr sz="1500" kern="0" spc="-4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1500" b="1" kern="0" spc="17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打卡（3</a:t>
            </a:r>
            <a:r>
              <a:rPr sz="1500" b="1" kern="0" spc="16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分钟）</a:t>
            </a:r>
            <a:endParaRPr sz="15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 4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FF1EB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pic>
        <p:nvPicPr>
          <p:cNvPr id="50" name="picture 5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7517892" y="5104964"/>
            <a:ext cx="1626107" cy="896547"/>
          </a:xfrm>
          <a:prstGeom prst="rect">
            <a:avLst/>
          </a:prstGeom>
        </p:spPr>
      </p:pic>
      <p:sp>
        <p:nvSpPr>
          <p:cNvPr id="86" name="textbox 86"/>
          <p:cNvSpPr/>
          <p:nvPr/>
        </p:nvSpPr>
        <p:spPr>
          <a:xfrm>
            <a:off x="585330" y="1246045"/>
            <a:ext cx="7839075" cy="317944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p>
            <a:pPr algn="l" rtl="0" eaLnBrk="0">
              <a:lnSpc>
                <a:spcPct val="74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3468370" algn="l" rtl="0" eaLnBrk="0">
              <a:lnSpc>
                <a:spcPct val="84000"/>
              </a:lnSpc>
            </a:pPr>
            <a:r>
              <a:rPr sz="3200" kern="0" spc="4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总结</a:t>
            </a:r>
            <a:endParaRPr sz="3200" dirty="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pPr marL="17780" algn="l" rtl="0" eaLnBrk="0">
              <a:lnSpc>
                <a:spcPts val="2545"/>
              </a:lnSpc>
              <a:spcBef>
                <a:spcPts val="645"/>
              </a:spcBef>
            </a:pPr>
            <a:r>
              <a:rPr sz="2100" b="1" kern="0" spc="17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期望结果：</a:t>
            </a:r>
            <a:endParaRPr sz="21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1343025" indent="635" algn="l" rtl="0" eaLnBrk="0">
              <a:lnSpc>
                <a:spcPct val="102000"/>
              </a:lnSpc>
              <a:spcBef>
                <a:spcPts val="90"/>
              </a:spcBef>
            </a:pPr>
            <a:r>
              <a:rPr sz="2100" b="1" kern="0" spc="6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每个抄经</a:t>
            </a:r>
            <a:r>
              <a:rPr sz="2100" kern="0" spc="-59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6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的</a:t>
            </a:r>
            <a:r>
              <a:rPr sz="2100" kern="0" spc="-50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6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同</a:t>
            </a:r>
            <a:r>
              <a:rPr sz="2100" kern="0" spc="-63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6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学都</a:t>
            </a:r>
            <a:r>
              <a:rPr sz="2100" kern="0" spc="-57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6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能在抄经</a:t>
            </a:r>
            <a:r>
              <a:rPr sz="2100" kern="0" spc="-50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6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中感</a:t>
            </a:r>
            <a:r>
              <a:rPr sz="2100" kern="0" spc="-60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6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受觉察</a:t>
            </a:r>
            <a:r>
              <a:rPr sz="2100" kern="0" spc="-60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6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，和</a:t>
            </a:r>
            <a:r>
              <a:rPr sz="2100" kern="0" spc="-27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6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自</a:t>
            </a:r>
            <a:r>
              <a:rPr sz="2100" kern="0" spc="-49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6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己</a:t>
            </a:r>
            <a:r>
              <a:rPr sz="2100" kern="0" spc="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</a:t>
            </a:r>
            <a:r>
              <a:rPr sz="2100" b="1" kern="0" spc="2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在一起</a:t>
            </a:r>
            <a:r>
              <a:rPr sz="2100" kern="0" spc="-56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2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</a:t>
            </a:r>
            <a:r>
              <a:rPr sz="2100" kern="0" spc="-51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2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滋润自</a:t>
            </a:r>
            <a:r>
              <a:rPr sz="2100" kern="0" spc="-50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2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己</a:t>
            </a:r>
            <a:r>
              <a:rPr sz="2100" kern="0" spc="-59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2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</a:t>
            </a:r>
            <a:r>
              <a:rPr sz="2100" kern="0" spc="-56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2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温暖他人。</a:t>
            </a:r>
            <a:endParaRPr sz="21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l" rtl="0" eaLnBrk="0">
              <a:lnSpc>
                <a:spcPct val="133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33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33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700" algn="l" rtl="0" eaLnBrk="0">
              <a:lnSpc>
                <a:spcPts val="2535"/>
              </a:lnSpc>
              <a:spcBef>
                <a:spcPts val="635"/>
              </a:spcBef>
            </a:pPr>
            <a:r>
              <a:rPr sz="2100" b="1" kern="0" spc="18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应对策略：</a:t>
            </a:r>
            <a:endParaRPr sz="21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r" rtl="0" eaLnBrk="0">
              <a:lnSpc>
                <a:spcPct val="99000"/>
              </a:lnSpc>
              <a:spcBef>
                <a:spcPts val="105"/>
              </a:spcBef>
            </a:pPr>
            <a:r>
              <a:rPr sz="2100" b="1" kern="0" spc="4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1</a:t>
            </a:r>
            <a:r>
              <a:rPr sz="2100" kern="0" spc="-61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4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、</a:t>
            </a:r>
            <a:r>
              <a:rPr sz="2100" kern="0" spc="-5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4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时</a:t>
            </a:r>
            <a:r>
              <a:rPr sz="2100" kern="0" spc="-51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4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间与其他</a:t>
            </a:r>
            <a:r>
              <a:rPr sz="2100" kern="0" spc="-56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4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活动冲</a:t>
            </a:r>
            <a:r>
              <a:rPr sz="2100" kern="0" spc="-5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4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突</a:t>
            </a:r>
            <a:r>
              <a:rPr sz="2100" kern="0" spc="-60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4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，提前通知</a:t>
            </a:r>
            <a:r>
              <a:rPr sz="2100" kern="0" spc="-60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4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，一周</a:t>
            </a:r>
            <a:r>
              <a:rPr sz="2100" kern="0" spc="-4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4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内调整</a:t>
            </a:r>
            <a:r>
              <a:rPr sz="2100" b="1" kern="0" spc="3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；</a:t>
            </a:r>
            <a:endParaRPr sz="21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1013460" algn="l" rtl="0" eaLnBrk="0">
              <a:lnSpc>
                <a:spcPct val="99000"/>
              </a:lnSpc>
              <a:spcBef>
                <a:spcPts val="145"/>
              </a:spcBef>
            </a:pPr>
            <a:r>
              <a:rPr sz="2100" b="1" kern="0" spc="1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2</a:t>
            </a:r>
            <a:r>
              <a:rPr sz="2100" kern="0" spc="-60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1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、</a:t>
            </a:r>
            <a:r>
              <a:rPr sz="2100" kern="0" spc="-50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1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活动人数不够</a:t>
            </a:r>
            <a:r>
              <a:rPr sz="2100" kern="0" spc="-60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1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</a:t>
            </a:r>
            <a:r>
              <a:rPr sz="2100" kern="0" spc="-58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1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照样进行</a:t>
            </a:r>
            <a:r>
              <a:rPr sz="2100" kern="0" spc="-60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1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，从我做起；</a:t>
            </a:r>
            <a:endParaRPr sz="21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picture 6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0" y="995172"/>
            <a:ext cx="9144000" cy="5004815"/>
          </a:xfrm>
          <a:prstGeom prst="rect">
            <a:avLst/>
          </a:prstGeom>
        </p:spPr>
      </p:pic>
      <p:sp>
        <p:nvSpPr>
          <p:cNvPr id="70" name="textbox 70"/>
          <p:cNvSpPr/>
          <p:nvPr/>
        </p:nvSpPr>
        <p:spPr>
          <a:xfrm>
            <a:off x="1712069" y="2857658"/>
            <a:ext cx="5768340" cy="163322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62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700" algn="l" rtl="0" eaLnBrk="0">
              <a:lnSpc>
                <a:spcPct val="83000"/>
              </a:lnSpc>
            </a:pPr>
            <a:r>
              <a:rPr sz="4400" kern="0" spc="-13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必经之路就是自渡之路</a:t>
            </a:r>
            <a:endParaRPr sz="4400" dirty="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pPr algn="l" rtl="0" eaLnBrk="0">
              <a:lnSpc>
                <a:spcPct val="127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27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9000"/>
              </a:lnSpc>
            </a:pPr>
            <a:endParaRPr sz="8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6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974215" algn="l" rtl="0" eaLnBrk="0">
              <a:lnSpc>
                <a:spcPct val="100000"/>
              </a:lnSpc>
            </a:pPr>
            <a:r>
              <a:rPr sz="3500" kern="0" spc="7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感恩遇见</a:t>
            </a:r>
            <a:endParaRPr sz="3500" dirty="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FF1EB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12" name="textbox 12"/>
          <p:cNvSpPr/>
          <p:nvPr/>
        </p:nvSpPr>
        <p:spPr>
          <a:xfrm>
            <a:off x="1344930" y="2284730"/>
            <a:ext cx="5545455" cy="312801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9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0015" algn="l" rtl="0" eaLnBrk="0">
              <a:lnSpc>
                <a:spcPct val="98000"/>
              </a:lnSpc>
            </a:pPr>
            <a:r>
              <a:rPr sz="3900" kern="0" spc="-12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一</a:t>
            </a:r>
            <a:r>
              <a:rPr sz="3900" kern="0" spc="-30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3900" kern="0" spc="-12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、 身</a:t>
            </a:r>
            <a:r>
              <a:rPr sz="3900" kern="0" spc="-31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3900" kern="0" spc="-12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份</a:t>
            </a:r>
            <a:r>
              <a:rPr sz="3900" kern="0" spc="-73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3900" kern="0" spc="-12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（我是谁</a:t>
            </a:r>
            <a:r>
              <a:rPr sz="3900" kern="0" spc="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？</a:t>
            </a:r>
            <a:r>
              <a:rPr sz="3900" kern="0" spc="-54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3900" kern="0" spc="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）</a:t>
            </a:r>
            <a:endParaRPr sz="3900" dirty="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pPr algn="r" rtl="0" eaLnBrk="0">
              <a:lnSpc>
                <a:spcPts val="4705"/>
              </a:lnSpc>
              <a:spcBef>
                <a:spcPts val="2170"/>
              </a:spcBef>
            </a:pPr>
            <a:r>
              <a:rPr sz="3800" kern="0" spc="-9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二</a:t>
            </a:r>
            <a:r>
              <a:rPr sz="3800" kern="0" spc="-28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3800" kern="0" spc="-9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、</a:t>
            </a:r>
            <a:r>
              <a:rPr sz="3800" kern="0" spc="-44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3800" kern="0" spc="-9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初</a:t>
            </a:r>
            <a:r>
              <a:rPr sz="3800" kern="0" spc="-23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3800" kern="0" spc="-9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心</a:t>
            </a:r>
            <a:r>
              <a:rPr sz="3800" kern="0" spc="-71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3800" kern="0" spc="-9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（为什 么</a:t>
            </a:r>
            <a:r>
              <a:rPr sz="3800" kern="0" spc="-42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3800" kern="0" spc="-9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做</a:t>
            </a:r>
            <a:r>
              <a:rPr sz="3800" kern="0" spc="-109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？</a:t>
            </a:r>
            <a:r>
              <a:rPr sz="3800" kern="0" spc="-51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3800" kern="0" spc="-109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）</a:t>
            </a:r>
            <a:endParaRPr sz="3800" dirty="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pPr algn="l" rtl="0" eaLnBrk="0">
              <a:lnSpc>
                <a:spcPct val="104000"/>
              </a:lnSpc>
            </a:pPr>
            <a:endParaRPr sz="16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4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43180" indent="-18415" algn="l" rtl="0" eaLnBrk="0">
              <a:lnSpc>
                <a:spcPct val="117000"/>
              </a:lnSpc>
            </a:pPr>
            <a:r>
              <a:rPr sz="3900" kern="0" spc="-19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三</a:t>
            </a:r>
            <a:r>
              <a:rPr sz="3900" kern="0" spc="-29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3900" kern="0" spc="-19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、</a:t>
            </a:r>
            <a:r>
              <a:rPr sz="3900" kern="0" spc="-27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3900" kern="0" spc="-19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行动</a:t>
            </a:r>
            <a:r>
              <a:rPr sz="3900" kern="0" spc="-73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3900" kern="0" spc="-19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（怎 么</a:t>
            </a:r>
            <a:r>
              <a:rPr sz="3900" kern="0" spc="-46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3900" kern="0" spc="-19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做？</a:t>
            </a:r>
            <a:r>
              <a:rPr sz="3900" kern="0" spc="-8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3900" kern="0" spc="-19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）</a:t>
            </a:r>
            <a:r>
              <a:rPr sz="3900" kern="0" spc="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    </a:t>
            </a:r>
            <a:r>
              <a:rPr sz="3900" kern="0" spc="-28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四</a:t>
            </a:r>
            <a:r>
              <a:rPr sz="3900" kern="0" spc="-31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3900" kern="0" spc="-28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、 总结</a:t>
            </a:r>
            <a:endParaRPr sz="3900" dirty="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</p:txBody>
      </p:sp>
      <p:pic>
        <p:nvPicPr>
          <p:cNvPr id="14" name="picture 1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7517892" y="5104964"/>
            <a:ext cx="1626107" cy="896547"/>
          </a:xfrm>
          <a:prstGeom prst="rect">
            <a:avLst/>
          </a:prstGeom>
        </p:spPr>
      </p:pic>
      <p:sp>
        <p:nvSpPr>
          <p:cNvPr id="16" name="textbox 16"/>
          <p:cNvSpPr/>
          <p:nvPr/>
        </p:nvSpPr>
        <p:spPr>
          <a:xfrm>
            <a:off x="4204182" y="1104493"/>
            <a:ext cx="1482089" cy="101917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r" rtl="0" eaLnBrk="0">
              <a:lnSpc>
                <a:spcPts val="7825"/>
              </a:lnSpc>
            </a:pPr>
            <a:r>
              <a:rPr sz="6300" kern="0" spc="-58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目录</a:t>
            </a:r>
            <a:endParaRPr sz="6300" dirty="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8"/>
          <p:cNvSpPr/>
          <p:nvPr/>
        </p:nvSpPr>
        <p:spPr>
          <a:xfrm>
            <a:off x="3411156" y="1835303"/>
            <a:ext cx="2147570" cy="214947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91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r" rtl="0" eaLnBrk="0">
              <a:lnSpc>
                <a:spcPct val="86000"/>
              </a:lnSpc>
            </a:pPr>
            <a:r>
              <a:rPr sz="6600" b="1" kern="0" spc="-93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身</a:t>
            </a:r>
            <a:r>
              <a:rPr sz="6600" kern="0" spc="53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 </a:t>
            </a:r>
            <a:r>
              <a:rPr sz="6600" b="1" kern="0" spc="-1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份</a:t>
            </a:r>
            <a:endParaRPr sz="6600" dirty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algn="l" rtl="0" eaLnBrk="0">
              <a:lnSpc>
                <a:spcPct val="129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29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30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5000"/>
              </a:lnSpc>
            </a:pPr>
            <a:endParaRPr sz="9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7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r" rtl="0" eaLnBrk="0">
              <a:lnSpc>
                <a:spcPct val="90000"/>
              </a:lnSpc>
            </a:pPr>
            <a:r>
              <a:rPr sz="3800" b="1" kern="0" spc="-34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我是谁？</a:t>
            </a:r>
            <a:endParaRPr sz="3800" dirty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  <p:pic>
        <p:nvPicPr>
          <p:cNvPr id="20" name="picture 2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7517892" y="5104964"/>
            <a:ext cx="1626107" cy="89654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0" y="995172"/>
            <a:ext cx="9144000" cy="5004815"/>
          </a:xfrm>
          <a:prstGeom prst="rect">
            <a:avLst/>
          </a:prstGeom>
        </p:spPr>
      </p:pic>
      <p:sp>
        <p:nvSpPr>
          <p:cNvPr id="24" name="textbox 24"/>
          <p:cNvSpPr/>
          <p:nvPr/>
        </p:nvSpPr>
        <p:spPr>
          <a:xfrm>
            <a:off x="1621155" y="1823720"/>
            <a:ext cx="6608445" cy="331216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91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2120900" algn="l" rtl="0" eaLnBrk="0">
              <a:lnSpc>
                <a:spcPct val="98000"/>
              </a:lnSpc>
            </a:pPr>
            <a:r>
              <a:rPr sz="2900" kern="0" spc="-16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万 法</a:t>
            </a:r>
            <a:r>
              <a:rPr sz="2900" kern="0" spc="-18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2900" kern="0" spc="-16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唯</a:t>
            </a:r>
            <a:r>
              <a:rPr sz="2900" kern="0" spc="-17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2900" kern="0" spc="-16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心</a:t>
            </a:r>
            <a:r>
              <a:rPr sz="2900" kern="0" spc="-28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2900" kern="0" spc="-16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造</a:t>
            </a:r>
            <a:r>
              <a:rPr sz="2900" kern="0" spc="6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   </a:t>
            </a:r>
            <a:r>
              <a:rPr sz="2900" kern="0" spc="-16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直心是道场</a:t>
            </a:r>
            <a:endParaRPr sz="2900" dirty="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pPr marL="33655" indent="1270" algn="l" rtl="0" eaLnBrk="0">
              <a:lnSpc>
                <a:spcPct val="85000"/>
              </a:lnSpc>
              <a:spcBef>
                <a:spcPts val="880"/>
              </a:spcBef>
            </a:pPr>
            <a:endParaRPr sz="2900" kern="0" spc="130" dirty="0">
              <a:solidFill>
                <a:srgbClr val="262626">
                  <a:alpha val="100000"/>
                </a:srgbClr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marL="33655" indent="1270" algn="l" rtl="0" eaLnBrk="0">
              <a:lnSpc>
                <a:spcPct val="85000"/>
              </a:lnSpc>
              <a:spcBef>
                <a:spcPts val="880"/>
              </a:spcBef>
            </a:pPr>
            <a:r>
              <a:rPr sz="2900" kern="0" spc="13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这几年一直在各地奔波，在哪里就</a:t>
            </a:r>
            <a:r>
              <a:rPr sz="2900" kern="0" spc="12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把</a:t>
            </a:r>
            <a:r>
              <a:rPr sz="2900" kern="0" spc="-1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  </a:t>
            </a:r>
            <a:r>
              <a:rPr sz="2900" kern="0" spc="6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《心经》带到哪里，</a:t>
            </a:r>
            <a:r>
              <a:rPr sz="2900" kern="0" spc="-33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</a:t>
            </a:r>
            <a:r>
              <a:rPr sz="2900" kern="0" spc="6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目前和几位同学</a:t>
            </a:r>
            <a:r>
              <a:rPr sz="2900" kern="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  </a:t>
            </a:r>
            <a:r>
              <a:rPr sz="2900" kern="0" spc="13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一起在成都租房而居，发愿一起抄经</a:t>
            </a:r>
            <a:r>
              <a:rPr sz="2900" kern="0" spc="-9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,</a:t>
            </a:r>
            <a:r>
              <a:rPr sz="2900" kern="0" spc="9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</a:t>
            </a:r>
            <a:r>
              <a:rPr sz="2900" kern="0" spc="-9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一起成长。</a:t>
            </a:r>
            <a:endParaRPr sz="29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26" name="textbox 26"/>
          <p:cNvSpPr/>
          <p:nvPr/>
        </p:nvSpPr>
        <p:spPr>
          <a:xfrm>
            <a:off x="3694430" y="802640"/>
            <a:ext cx="3298825" cy="89090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96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r" rtl="0" eaLnBrk="0">
              <a:lnSpc>
                <a:spcPct val="96000"/>
              </a:lnSpc>
            </a:pPr>
            <a:r>
              <a:rPr lang="zh-CN" sz="5900" kern="0" spc="2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月近山远</a:t>
            </a:r>
            <a:endParaRPr sz="5900" dirty="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 2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FF1EB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30" name="textbox 30"/>
          <p:cNvSpPr/>
          <p:nvPr/>
        </p:nvSpPr>
        <p:spPr>
          <a:xfrm>
            <a:off x="3312896" y="1463700"/>
            <a:ext cx="2635885" cy="1977389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77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700" algn="l" rtl="0" eaLnBrk="0">
              <a:lnSpc>
                <a:spcPct val="80000"/>
              </a:lnSpc>
            </a:pPr>
            <a:r>
              <a:rPr sz="7100" kern="0" spc="-10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初   心</a:t>
            </a:r>
            <a:endParaRPr sz="7100" dirty="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pPr algn="l" rtl="0" eaLnBrk="0">
              <a:lnSpc>
                <a:spcPct val="109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9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10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7000"/>
              </a:lnSpc>
            </a:pPr>
            <a:endParaRPr sz="7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r" rtl="0" eaLnBrk="0">
              <a:lnSpc>
                <a:spcPts val="3725"/>
              </a:lnSpc>
              <a:spcBef>
                <a:spcPts val="0"/>
              </a:spcBef>
            </a:pPr>
            <a:r>
              <a:rPr sz="3000" kern="0" spc="-21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我为什 么</a:t>
            </a:r>
            <a:r>
              <a:rPr sz="3000" kern="0" spc="-29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3000" kern="0" spc="-21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做？</a:t>
            </a:r>
            <a:endParaRPr sz="3000" dirty="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</p:txBody>
      </p:sp>
      <p:pic>
        <p:nvPicPr>
          <p:cNvPr id="32" name="picture 3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7517892" y="5104964"/>
            <a:ext cx="1626107" cy="89654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 3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FF1EB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36" name="textbox 36"/>
          <p:cNvSpPr/>
          <p:nvPr/>
        </p:nvSpPr>
        <p:spPr>
          <a:xfrm>
            <a:off x="589127" y="529583"/>
            <a:ext cx="8014334" cy="451485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74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2181225" algn="l" rtl="0" eaLnBrk="0">
              <a:lnSpc>
                <a:spcPct val="88000"/>
              </a:lnSpc>
            </a:pPr>
            <a:r>
              <a:rPr sz="3900" b="1" kern="0" spc="7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我与</a:t>
            </a:r>
            <a:r>
              <a:rPr sz="3900" kern="0" spc="-69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</a:t>
            </a:r>
            <a:r>
              <a:rPr sz="3900" b="1" kern="0" spc="7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《心经》</a:t>
            </a:r>
            <a:r>
              <a:rPr sz="3900" kern="0" spc="7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</a:t>
            </a:r>
            <a:r>
              <a:rPr sz="3900" b="1" kern="0" spc="7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的故事</a:t>
            </a:r>
            <a:endParaRPr sz="3900" dirty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algn="l" rtl="0" eaLnBrk="0">
              <a:lnSpc>
                <a:spcPct val="105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6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6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23495" indent="120015" algn="l" defTabSz="914400" rtl="0" eaLnBrk="0">
              <a:lnSpc>
                <a:spcPct val="131000"/>
              </a:lnSpc>
              <a:spcBef>
                <a:spcPts val="520"/>
              </a:spcBef>
            </a:pPr>
            <a:r>
              <a:rPr sz="2000" b="1" kern="0" spc="17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“无上甚深微妙法，</a:t>
            </a:r>
            <a:r>
              <a:rPr sz="2000" kern="0" spc="17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 </a:t>
            </a:r>
            <a:r>
              <a:rPr sz="2000" b="1" kern="0" spc="17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百</a:t>
            </a:r>
            <a:r>
              <a:rPr sz="2000" b="1" kern="0" spc="16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千万劫难遭遇”，</a:t>
            </a:r>
            <a:r>
              <a:rPr sz="2000" kern="0" spc="16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 </a:t>
            </a:r>
            <a:r>
              <a:rPr sz="2000" b="1" kern="0" spc="16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我是看到七师父的故事才开始</a:t>
            </a:r>
            <a:r>
              <a:rPr sz="2000" kern="0" spc="-1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  </a:t>
            </a:r>
            <a:r>
              <a:rPr sz="2000" b="1" kern="0" spc="17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抄经的，</a:t>
            </a:r>
            <a:r>
              <a:rPr sz="2000" kern="0" spc="1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  </a:t>
            </a:r>
            <a:r>
              <a:rPr sz="2000" b="1" kern="0" spc="17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自己也在抄经的道路上不断受</a:t>
            </a:r>
            <a:r>
              <a:rPr sz="2000" b="1" kern="0" spc="16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益，</a:t>
            </a:r>
            <a:r>
              <a:rPr sz="2000" kern="0" spc="16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 </a:t>
            </a:r>
            <a:r>
              <a:rPr sz="2000" b="1" kern="0" spc="16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每天一小时的静心时光，</a:t>
            </a:r>
            <a:r>
              <a:rPr sz="2000" kern="0" spc="16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 </a:t>
            </a:r>
            <a:r>
              <a:rPr sz="2000" b="1" kern="0" spc="16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也</a:t>
            </a:r>
            <a:r>
              <a:rPr sz="2000" kern="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  </a:t>
            </a:r>
            <a:r>
              <a:rPr sz="2000" b="1" kern="0" spc="19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成为不可多得的美好体验。</a:t>
            </a:r>
            <a:endParaRPr sz="2000" dirty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algn="l" defTabSz="914400" rtl="0" eaLnBrk="0">
              <a:lnSpc>
                <a:spcPct val="117000"/>
              </a:lnSpc>
            </a:pPr>
            <a:endParaRPr sz="2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defTabSz="914400" rtl="0" eaLnBrk="0">
              <a:lnSpc>
                <a:spcPct val="117000"/>
              </a:lnSpc>
            </a:pPr>
            <a:r>
              <a:rPr sz="2000" b="1" kern="0" spc="17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现在，</a:t>
            </a:r>
            <a:r>
              <a:rPr sz="2000" kern="0" spc="17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 </a:t>
            </a:r>
            <a:r>
              <a:rPr sz="2000" b="1" kern="0" spc="15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能和必经之路的</a:t>
            </a:r>
            <a:r>
              <a:rPr lang="zh-CN" sz="2000" b="1" kern="0" spc="15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几位</a:t>
            </a:r>
            <a:r>
              <a:rPr sz="2000" b="1" kern="0" spc="15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同学一起落脚成都，一起学习， 一起每天抄经， 实在是</a:t>
            </a:r>
            <a:r>
              <a:rPr lang="zh-CN" sz="2000" b="1" kern="0" spc="15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难得</a:t>
            </a:r>
            <a:r>
              <a:rPr sz="2000" b="1" kern="0" spc="15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的福报！ 珍惜因缘， 珍惜当下， 哪怕我们几个月后结束学习，</a:t>
            </a:r>
            <a:r>
              <a:rPr sz="2000" kern="0" spc="22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 </a:t>
            </a:r>
            <a:r>
              <a:rPr sz="2000" b="1" kern="0" spc="15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不能再一起</a:t>
            </a:r>
            <a:r>
              <a:rPr lang="zh-CN" sz="2000" b="1" kern="0" spc="15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抄</a:t>
            </a:r>
            <a:r>
              <a:rPr sz="2000" b="1" kern="0" spc="19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经了，</a:t>
            </a:r>
            <a:r>
              <a:rPr sz="2000" kern="0" spc="19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 </a:t>
            </a:r>
            <a:r>
              <a:rPr sz="2000" b="1" kern="0" spc="19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也想把当下这份一起抄经的发心圆</a:t>
            </a:r>
            <a:r>
              <a:rPr sz="2000" b="1" kern="0" spc="18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满。</a:t>
            </a:r>
            <a:endParaRPr sz="2000" dirty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algn="l" defTabSz="914400" rtl="0" eaLnBrk="0">
              <a:lnSpc>
                <a:spcPct val="136000"/>
              </a:lnSpc>
            </a:pPr>
            <a:endParaRPr sz="2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700" algn="l" defTabSz="914400" rtl="0" eaLnBrk="0">
              <a:lnSpc>
                <a:spcPct val="90000"/>
              </a:lnSpc>
              <a:spcBef>
                <a:spcPts val="5"/>
              </a:spcBef>
            </a:pPr>
            <a:r>
              <a:rPr sz="2000" b="1" kern="0" spc="17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倘能有机缘多让一个人了</a:t>
            </a:r>
            <a:r>
              <a:rPr sz="2000" b="1" kern="0" spc="16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解心经，</a:t>
            </a:r>
            <a:r>
              <a:rPr sz="2000" kern="0" spc="16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 </a:t>
            </a:r>
            <a:r>
              <a:rPr sz="2000" b="1" kern="0" spc="16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与心经结缘，</a:t>
            </a:r>
            <a:r>
              <a:rPr sz="2000" kern="0" spc="16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 </a:t>
            </a:r>
            <a:r>
              <a:rPr sz="2000" b="1" kern="0" spc="16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心中喜悦，</a:t>
            </a:r>
            <a:r>
              <a:rPr sz="2000" kern="0" spc="20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 </a:t>
            </a:r>
            <a:r>
              <a:rPr sz="2000" b="1" kern="0" spc="16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莫大于此。</a:t>
            </a:r>
            <a:endParaRPr sz="2000" dirty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  <p:pic>
        <p:nvPicPr>
          <p:cNvPr id="38" name="picture 3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7517892" y="5104964"/>
            <a:ext cx="1626107" cy="89654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4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0" y="995172"/>
            <a:ext cx="9144000" cy="5004815"/>
          </a:xfrm>
          <a:prstGeom prst="rect">
            <a:avLst/>
          </a:prstGeom>
        </p:spPr>
      </p:pic>
      <p:sp>
        <p:nvSpPr>
          <p:cNvPr id="44" name="textbox 44"/>
          <p:cNvSpPr/>
          <p:nvPr/>
        </p:nvSpPr>
        <p:spPr>
          <a:xfrm>
            <a:off x="3384727" y="2022246"/>
            <a:ext cx="2392045" cy="206692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101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r" rtl="0" eaLnBrk="0">
              <a:lnSpc>
                <a:spcPct val="81000"/>
              </a:lnSpc>
              <a:spcBef>
                <a:spcPts val="0"/>
              </a:spcBef>
            </a:pPr>
            <a:r>
              <a:rPr sz="6500" b="1" kern="0" spc="-16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行</a:t>
            </a:r>
            <a:r>
              <a:rPr sz="6500" kern="0" spc="-16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   </a:t>
            </a:r>
            <a:r>
              <a:rPr sz="6500" b="1" kern="0" spc="-16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动</a:t>
            </a:r>
            <a:endParaRPr sz="6500" dirty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algn="l" rtl="0" eaLnBrk="0">
              <a:lnSpc>
                <a:spcPct val="102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3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3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3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0000"/>
              </a:lnSpc>
            </a:pPr>
            <a:endParaRPr sz="8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259715" algn="l" rtl="0" eaLnBrk="0">
              <a:lnSpc>
                <a:spcPct val="100000"/>
              </a:lnSpc>
              <a:spcBef>
                <a:spcPts val="0"/>
              </a:spcBef>
            </a:pPr>
            <a:r>
              <a:rPr sz="3200" b="1" kern="0" spc="3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我怎么做？</a:t>
            </a:r>
            <a:endParaRPr sz="32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 4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FF1EB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48" name="textbox 48"/>
          <p:cNvSpPr/>
          <p:nvPr/>
        </p:nvSpPr>
        <p:spPr>
          <a:xfrm>
            <a:off x="1111885" y="932068"/>
            <a:ext cx="7212965" cy="397319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2350770" algn="l" rtl="0" eaLnBrk="0">
              <a:lnSpc>
                <a:spcPct val="78000"/>
              </a:lnSpc>
            </a:pPr>
            <a:r>
              <a:rPr sz="4400" kern="0" spc="-18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活</a:t>
            </a:r>
            <a:r>
              <a:rPr sz="4400" kern="0" spc="-38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4400" kern="0" spc="-18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动概述</a:t>
            </a:r>
            <a:endParaRPr sz="4400" dirty="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pPr algn="l" rtl="0" eaLnBrk="0">
              <a:lnSpc>
                <a:spcPct val="122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700" algn="l" rtl="0" eaLnBrk="0">
              <a:lnSpc>
                <a:spcPct val="99000"/>
              </a:lnSpc>
              <a:spcBef>
                <a:spcPts val="815"/>
              </a:spcBef>
            </a:pPr>
            <a:r>
              <a:rPr sz="2700" b="1" kern="0" spc="16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10月份活动安排：</a:t>
            </a:r>
            <a:endParaRPr sz="27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l" rtl="0" eaLnBrk="0">
              <a:lnSpc>
                <a:spcPct val="112000"/>
              </a:lnSpc>
            </a:pPr>
            <a:endParaRPr sz="27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94615" algn="l" rtl="0" eaLnBrk="0">
              <a:lnSpc>
                <a:spcPct val="99000"/>
              </a:lnSpc>
              <a:spcBef>
                <a:spcPts val="815"/>
              </a:spcBef>
            </a:pPr>
            <a:r>
              <a:rPr sz="2700" b="1" kern="0" spc="19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时间：每天</a:t>
            </a:r>
            <a:r>
              <a:rPr lang="zh-CN" sz="2700" b="1" kern="0" spc="19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下</a:t>
            </a:r>
            <a:r>
              <a:rPr sz="2700" b="1" kern="0" spc="19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午1</a:t>
            </a:r>
            <a:r>
              <a:rPr lang="en-US" sz="2700" b="1" kern="0" spc="19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3:30</a:t>
            </a:r>
            <a:endParaRPr sz="27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l" rtl="0" eaLnBrk="0">
              <a:lnSpc>
                <a:spcPct val="118000"/>
              </a:lnSpc>
            </a:pPr>
            <a:r>
              <a:rPr sz="2700" b="1" kern="0" spc="20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地点：</a:t>
            </a:r>
            <a:r>
              <a:rPr sz="2700" kern="0" spc="-80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</a:t>
            </a:r>
            <a:r>
              <a:rPr sz="2700" b="1" kern="0" spc="20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成都市锦江区翡翠</a:t>
            </a:r>
            <a:r>
              <a:rPr sz="2700" b="1" kern="0" spc="19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城五期4栋1404</a:t>
            </a: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13000"/>
              </a:lnSpc>
            </a:pPr>
            <a:endParaRPr sz="6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97790" algn="l" rtl="0" eaLnBrk="0">
              <a:lnSpc>
                <a:spcPct val="100000"/>
              </a:lnSpc>
              <a:spcBef>
                <a:spcPts val="5"/>
              </a:spcBef>
            </a:pPr>
            <a:r>
              <a:rPr sz="2700" b="1" kern="0" spc="18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预期</a:t>
            </a:r>
            <a:r>
              <a:rPr sz="2700" b="1" kern="0" spc="20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人数： 2~3人</a:t>
            </a:r>
            <a:endParaRPr sz="2700" b="1" kern="0" spc="200" dirty="0">
              <a:solidFill>
                <a:srgbClr val="262626">
                  <a:alpha val="100000"/>
                </a:srgbClr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pic>
        <p:nvPicPr>
          <p:cNvPr id="50" name="picture 5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7517892" y="5104964"/>
            <a:ext cx="1626107" cy="896547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 4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FF1EB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48" name="textbox 48"/>
          <p:cNvSpPr/>
          <p:nvPr/>
        </p:nvSpPr>
        <p:spPr>
          <a:xfrm>
            <a:off x="1111885" y="932068"/>
            <a:ext cx="7212965" cy="397319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2350770" algn="l" rtl="0" eaLnBrk="0">
              <a:lnSpc>
                <a:spcPct val="78000"/>
              </a:lnSpc>
            </a:pPr>
            <a:r>
              <a:rPr sz="4400" kern="0" spc="-18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活</a:t>
            </a:r>
            <a:r>
              <a:rPr sz="4400" kern="0" spc="-38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4400" kern="0" spc="-18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动概述</a:t>
            </a:r>
            <a:endParaRPr sz="4400" dirty="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pPr algn="l" rtl="0" eaLnBrk="0">
              <a:lnSpc>
                <a:spcPct val="122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700" algn="l" rtl="0" eaLnBrk="0">
              <a:lnSpc>
                <a:spcPct val="99000"/>
              </a:lnSpc>
              <a:spcBef>
                <a:spcPts val="815"/>
              </a:spcBef>
            </a:pPr>
            <a:r>
              <a:rPr sz="2700" b="1" kern="0" spc="16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10月份活动安排：</a:t>
            </a:r>
            <a:endParaRPr sz="27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l" rtl="0" eaLnBrk="0">
              <a:lnSpc>
                <a:spcPct val="112000"/>
              </a:lnSpc>
            </a:pPr>
            <a:endParaRPr sz="27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94615" algn="l" rtl="0" eaLnBrk="0">
              <a:lnSpc>
                <a:spcPct val="99000"/>
              </a:lnSpc>
              <a:spcBef>
                <a:spcPts val="815"/>
              </a:spcBef>
            </a:pPr>
            <a:r>
              <a:rPr sz="2700" b="1" kern="0" spc="19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时间：每天</a:t>
            </a:r>
            <a:r>
              <a:rPr lang="zh-CN" sz="2700" b="1" kern="0" spc="19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下</a:t>
            </a:r>
            <a:r>
              <a:rPr sz="2700" b="1" kern="0" spc="19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午1</a:t>
            </a:r>
            <a:r>
              <a:rPr lang="en-US" sz="2700" b="1" kern="0" spc="19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3:30</a:t>
            </a:r>
            <a:endParaRPr sz="27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l" rtl="0" eaLnBrk="0">
              <a:lnSpc>
                <a:spcPct val="118000"/>
              </a:lnSpc>
            </a:pPr>
            <a:r>
              <a:rPr sz="2700" b="1" kern="0" spc="20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地点：</a:t>
            </a:r>
            <a:r>
              <a:rPr sz="2700" kern="0" spc="-80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</a:t>
            </a:r>
            <a:r>
              <a:rPr sz="2700" b="1" kern="0" spc="20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成都市锦江区翡翠</a:t>
            </a:r>
            <a:r>
              <a:rPr sz="2700" b="1" kern="0" spc="19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城五期4栋1404</a:t>
            </a: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13000"/>
              </a:lnSpc>
            </a:pPr>
            <a:endParaRPr sz="6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97790" algn="l" rtl="0" eaLnBrk="0">
              <a:lnSpc>
                <a:spcPct val="100000"/>
              </a:lnSpc>
              <a:spcBef>
                <a:spcPts val="5"/>
              </a:spcBef>
            </a:pPr>
            <a:r>
              <a:rPr sz="2700" b="1" kern="0" spc="18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预期</a:t>
            </a:r>
            <a:r>
              <a:rPr sz="2700" b="1" kern="0" spc="20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人数： 2~3人</a:t>
            </a:r>
            <a:endParaRPr sz="2700" b="1" kern="0" spc="200" dirty="0">
              <a:solidFill>
                <a:srgbClr val="262626">
                  <a:alpha val="100000"/>
                </a:srgbClr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pic>
        <p:nvPicPr>
          <p:cNvPr id="50" name="picture 5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7517892" y="5104964"/>
            <a:ext cx="1626107" cy="896547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ZjQ4NWQ3YWZkZTg5NzVhNWFkOWM5MGNhNTQwYTkxNDIifQ=="/>
</p:tagLst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satMod val="110000"/>
                <a:lum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satMod val="105000"/>
                <a:lum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shade val="94000"/>
              </a:schemeClr>
            </a:gs>
            <a:gs pos="50000">
              <a:schemeClr val="phClr">
                <a:lumMod val="110000"/>
                <a:satMod val="100000"/>
                <a:tint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858</Words>
  <Application>WPS 演示</Application>
  <PresentationFormat/>
  <Paragraphs>118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4" baseType="lpstr">
      <vt:lpstr>Arial</vt:lpstr>
      <vt:lpstr>宋体</vt:lpstr>
      <vt:lpstr>Wingdings</vt:lpstr>
      <vt:lpstr>Arial</vt:lpstr>
      <vt:lpstr>华文行楷</vt:lpstr>
      <vt:lpstr>华文楷体</vt:lpstr>
      <vt:lpstr>楷体</vt:lpstr>
      <vt:lpstr>微软雅黑</vt:lpstr>
      <vt:lpstr>Arial Unicode MS</vt:lpstr>
      <vt:lpstr>Calibri</vt:lpstr>
      <vt:lpstr>江城圆体 400W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孙颖</cp:lastModifiedBy>
  <cp:revision>3</cp:revision>
  <dcterms:created xsi:type="dcterms:W3CDTF">2024-10-14T12:49:30Z</dcterms:created>
  <dcterms:modified xsi:type="dcterms:W3CDTF">2024-10-14T12:57:13Z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O">
    <vt:lpwstr>wqlLaW5nc29mdCBQREYgdG8gV1BTIDEwMA</vt:lpwstr>
  </property>
  <property fmtid="{D5CDD505-2E9C-101B-9397-08002B2CF9AE}" pid="3" name="Created">
    <vt:filetime>2024-10-14T13:11:51Z</vt:filetime>
  </property>
  <property fmtid="{D5CDD505-2E9C-101B-9397-08002B2CF9AE}" pid="4" name="ICV">
    <vt:lpwstr>1C7B6E04BEBE486ABD459EAAC855417B_13</vt:lpwstr>
  </property>
  <property fmtid="{D5CDD505-2E9C-101B-9397-08002B2CF9AE}" pid="5" name="KSOProductBuildVer">
    <vt:lpwstr>2052-12.1.0.18334</vt:lpwstr>
  </property>
</Properties>
</file>