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1" r:id="rId8"/>
    <p:sldId id="264" r:id="rId9"/>
    <p:sldId id="269" r:id="rId10"/>
    <p:sldId id="266" r:id="rId11"/>
    <p:sldId id="268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221163"/>
            <a:ext cx="11239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26431" y="2054279"/>
            <a:ext cx="10937866" cy="1446549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66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627380" y="3503295"/>
            <a:ext cx="10937875" cy="45529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altLang="en-US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2E96-C60E-4F69-BCF4-F5D4C540662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7D2-4F19-4603-B90D-F56C4F57E5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715" y="146240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17-E824-4DBF-B344-9EB16D71D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426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B0B6-6255-4C4D-A7FC-C84855AFCE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文字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711450" y="1700213"/>
            <a:ext cx="8856663" cy="3889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279400" dist="266700" dir="7800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8610600" y="959377"/>
            <a:ext cx="3395663" cy="22018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435690" y="3140916"/>
            <a:ext cx="3395270" cy="221064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3986213" y="2030931"/>
            <a:ext cx="4340225" cy="34650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8610600" y="3594961"/>
            <a:ext cx="2852738" cy="1843814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4B0-B912-4BAC-883B-3A354CA0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1D99-F813-44DC-B635-F275C10624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轴中段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 bwMode="auto">
          <a:xfrm>
            <a:off x="5851525" y="3175"/>
            <a:ext cx="96838" cy="6854825"/>
            <a:chOff x="4514304" y="1627801"/>
            <a:chExt cx="93134" cy="5181983"/>
          </a:xfrm>
        </p:grpSpPr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4514304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4607438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"/>
          <p:cNvGrpSpPr/>
          <p:nvPr/>
        </p:nvGrpSpPr>
        <p:grpSpPr bwMode="auto">
          <a:xfrm>
            <a:off x="5840413" y="2571750"/>
            <a:ext cx="868362" cy="331788"/>
            <a:chOff x="9216" y="6091"/>
            <a:chExt cx="1364" cy="521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 rot="16200000">
              <a:off x="9322" y="6007"/>
              <a:ext cx="446" cy="673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 bwMode="auto">
            <a:xfrm>
              <a:off x="10059" y="6091"/>
              <a:ext cx="521" cy="521"/>
              <a:chOff x="6931534" y="3496733"/>
              <a:chExt cx="287867" cy="287867"/>
            </a:xfrm>
          </p:grpSpPr>
          <p:sp>
            <p:nvSpPr>
              <p:cNvPr id="16" name="同心圆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931445" y="3496733"/>
                <a:ext cx="287956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998956" y="3564224"/>
                <a:ext cx="152934" cy="1528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21"/>
          <p:cNvGrpSpPr/>
          <p:nvPr/>
        </p:nvGrpSpPr>
        <p:grpSpPr bwMode="auto">
          <a:xfrm>
            <a:off x="5076825" y="960438"/>
            <a:ext cx="892175" cy="330200"/>
            <a:chOff x="7961" y="3557"/>
            <a:chExt cx="1406" cy="521"/>
          </a:xfrm>
        </p:grpSpPr>
        <p:sp>
          <p:nvSpPr>
            <p:cNvPr id="19" name="任意多边形 18"/>
            <p:cNvSpPr/>
            <p:nvPr>
              <p:custDataLst>
                <p:tags r:id="rId8"/>
              </p:custDataLst>
            </p:nvPr>
          </p:nvSpPr>
          <p:spPr>
            <a:xfrm rot="5400000" flipH="1">
              <a:off x="8800" y="3471"/>
              <a:ext cx="443" cy="675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23"/>
            <p:cNvGrpSpPr/>
            <p:nvPr/>
          </p:nvGrpSpPr>
          <p:grpSpPr bwMode="auto">
            <a:xfrm>
              <a:off x="7961" y="3557"/>
              <a:ext cx="521" cy="521"/>
              <a:chOff x="6931534" y="3496733"/>
              <a:chExt cx="287867" cy="287867"/>
            </a:xfrm>
          </p:grpSpPr>
          <p:sp>
            <p:nvSpPr>
              <p:cNvPr id="21" name="同心圆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6931534" y="3496733"/>
                <a:ext cx="2875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99267" y="3564547"/>
                <a:ext cx="152053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8"/>
          <p:cNvGrpSpPr/>
          <p:nvPr/>
        </p:nvGrpSpPr>
        <p:grpSpPr bwMode="auto">
          <a:xfrm>
            <a:off x="5083175" y="4240213"/>
            <a:ext cx="874713" cy="331787"/>
            <a:chOff x="7978" y="8703"/>
            <a:chExt cx="1406" cy="521"/>
          </a:xfrm>
        </p:grpSpPr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 rot="5400000" flipH="1">
              <a:off x="8824" y="8624"/>
              <a:ext cx="444" cy="676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30"/>
            <p:cNvGrpSpPr/>
            <p:nvPr/>
          </p:nvGrpSpPr>
          <p:grpSpPr bwMode="auto">
            <a:xfrm>
              <a:off x="7978" y="8703"/>
              <a:ext cx="521" cy="521"/>
              <a:chOff x="6931534" y="3496733"/>
              <a:chExt cx="287867" cy="287867"/>
            </a:xfrm>
          </p:grpSpPr>
          <p:sp>
            <p:nvSpPr>
              <p:cNvPr id="26" name="同心圆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1534" y="3496733"/>
                <a:ext cx="2876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99209" y="3564223"/>
                <a:ext cx="152269" cy="1528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49"/>
          <p:cNvGrpSpPr/>
          <p:nvPr/>
        </p:nvGrpSpPr>
        <p:grpSpPr bwMode="auto">
          <a:xfrm>
            <a:off x="5851525" y="5854700"/>
            <a:ext cx="866775" cy="330200"/>
            <a:chOff x="9216" y="9219"/>
            <a:chExt cx="1364" cy="521"/>
          </a:xfrm>
        </p:grpSpPr>
        <p:sp>
          <p:nvSpPr>
            <p:cNvPr id="29" name="任意多边形 28"/>
            <p:cNvSpPr/>
            <p:nvPr>
              <p:custDataLst>
                <p:tags r:id="rId14"/>
              </p:custDataLst>
            </p:nvPr>
          </p:nvSpPr>
          <p:spPr>
            <a:xfrm rot="16200000">
              <a:off x="9329" y="9143"/>
              <a:ext cx="446" cy="672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51"/>
            <p:cNvGrpSpPr/>
            <p:nvPr/>
          </p:nvGrpSpPr>
          <p:grpSpPr bwMode="auto">
            <a:xfrm>
              <a:off x="10059" y="9219"/>
              <a:ext cx="521" cy="521"/>
              <a:chOff x="6931534" y="3496733"/>
              <a:chExt cx="287867" cy="287867"/>
            </a:xfrm>
          </p:grpSpPr>
          <p:sp>
            <p:nvSpPr>
              <p:cNvPr id="31" name="同心圆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30918" y="3496733"/>
                <a:ext cx="288483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60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998552" y="3564548"/>
                <a:ext cx="153214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3"/>
          </p:nvPr>
        </p:nvSpPr>
        <p:spPr>
          <a:xfrm>
            <a:off x="1009650" y="228600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4"/>
          </p:nvPr>
        </p:nvSpPr>
        <p:spPr>
          <a:xfrm>
            <a:off x="1009650" y="677545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15"/>
          </p:nvPr>
        </p:nvSpPr>
        <p:spPr>
          <a:xfrm>
            <a:off x="1009650" y="3507105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2" name="文本占位符 59"/>
          <p:cNvSpPr>
            <a:spLocks noGrp="1"/>
          </p:cNvSpPr>
          <p:nvPr>
            <p:ph type="body" sz="quarter" idx="16"/>
          </p:nvPr>
        </p:nvSpPr>
        <p:spPr>
          <a:xfrm>
            <a:off x="1009650" y="3956050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3" name="文本占位符 57"/>
          <p:cNvSpPr>
            <a:spLocks noGrp="1"/>
          </p:cNvSpPr>
          <p:nvPr>
            <p:ph type="body" sz="quarter" idx="17"/>
          </p:nvPr>
        </p:nvSpPr>
        <p:spPr>
          <a:xfrm>
            <a:off x="6926580" y="1804670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4" name="文本占位符 59"/>
          <p:cNvSpPr>
            <a:spLocks noGrp="1"/>
          </p:cNvSpPr>
          <p:nvPr>
            <p:ph type="body" sz="quarter" idx="18"/>
          </p:nvPr>
        </p:nvSpPr>
        <p:spPr>
          <a:xfrm>
            <a:off x="6926580" y="2259330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5" name="文本占位符 57"/>
          <p:cNvSpPr>
            <a:spLocks noGrp="1"/>
          </p:cNvSpPr>
          <p:nvPr>
            <p:ph type="body" sz="quarter" idx="19"/>
          </p:nvPr>
        </p:nvSpPr>
        <p:spPr>
          <a:xfrm>
            <a:off x="6926580" y="5070475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6" name="文本占位符 59"/>
          <p:cNvSpPr>
            <a:spLocks noGrp="1"/>
          </p:cNvSpPr>
          <p:nvPr>
            <p:ph type="body" sz="quarter" idx="20"/>
          </p:nvPr>
        </p:nvSpPr>
        <p:spPr>
          <a:xfrm>
            <a:off x="6926580" y="5525135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33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7F9-3EC6-43FC-9294-69A11BE420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341813"/>
            <a:ext cx="44973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11313"/>
            <a:ext cx="281622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513388"/>
            <a:ext cx="134445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449763"/>
            <a:ext cx="47879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2F3-BACB-451C-A241-D8ED0A26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068" y="1984543"/>
            <a:ext cx="10937865" cy="1311128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88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02DD-68A8-41A2-B35E-86A5C6EDDC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如是行智慧栈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运营计划书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四、思考与</a:t>
            </a:r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总结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69975" y="2233930"/>
            <a:ext cx="103505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愿我们可以在自己的城市燃起一盏心灯，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以一灯传诸灯，照亮更多的人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!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愿我们能在生活中帮助到更多的人，愿这个世界每天会因为你我的存在而变得更美好一点！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4140" y="2313306"/>
            <a:ext cx="9774555" cy="518160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一、身份（我是谁？）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417989" y="794402"/>
            <a:ext cx="6676572" cy="902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noAutofit/>
          </a:bodyPr>
          <a:lstStyle>
            <a:lvl1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目录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374140" y="3270251"/>
            <a:ext cx="977455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二、初心（为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什么做？）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1374140" y="4227196"/>
            <a:ext cx="977455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行动（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怎么做？）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1268730" y="5184140"/>
            <a:ext cx="9879965" cy="51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总结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一、身</a:t>
            </a:r>
            <a:r>
              <a:rPr lang="en-US" altLang="zh-CN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份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我是谁？</a:t>
            </a:r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365" y="494665"/>
            <a:ext cx="10846435" cy="621665"/>
          </a:xfrm>
        </p:spPr>
        <p:txBody>
          <a:bodyPr>
            <a:normAutofit/>
          </a:bodyPr>
          <a:p>
            <a:pPr algn="ctr"/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如是行智慧栈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zh-CN" altLang="en-US"/>
              <a:t>城市深处一方心的归属</a:t>
            </a:r>
            <a:r>
              <a:rPr lang="zh-CN" altLang="en-US"/>
              <a:t>地</a:t>
            </a:r>
            <a:endParaRPr lang="zh-CN" altLang="en-US"/>
          </a:p>
          <a:p>
            <a:pPr indent="230505" algn="l" eaLnBrk="1" latinLnBrk="0" hangingPunct="1">
              <a:lnSpc>
                <a:spcPct val="200000"/>
              </a:lnSpc>
            </a:pPr>
            <a:r>
              <a:rPr lang="zh-CN" altLang="en-US"/>
              <a:t>这是一个可以让心安静下来的空间，我们的环境是可以抄经，喝茶，练字读书会等，愿我们能在繁忙的工作和生活中，给自己的心找一个安静的家！守护好我们的初心。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二、初心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为什么做？</a:t>
            </a:r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抄一部心经，</a:t>
            </a:r>
            <a:r>
              <a:rPr lang="zh-CN" altLang="en-US"/>
              <a:t>点一盏心灯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200000"/>
              </a:lnSpc>
            </a:pPr>
            <a:r>
              <a:rPr lang="zh-CN" altLang="en-US"/>
              <a:t>心经，是把曾经困扰我许久的睡眠问题解决了。同时也让我感受到抄经之后，内心的平静，一个人最好的精力管理就是内心的平和。静能生慧。所以加入必经之路后知道可以申请智慧栈，于是在心里埋下了一颗种子，终于在</a:t>
            </a:r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8</a:t>
            </a:r>
            <a:r>
              <a:rPr lang="zh-CN" altLang="en-US"/>
              <a:t>月，遇见了我的小舞姐，和她一拍而合。我们商量决定申请一个智慧栈。希望能在我的城市，给大家提供一个安静的空间，让心回归。帮助大家觉醒，可以减轻生活压力，减少烦恼，增长智慧。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876935" y="2068830"/>
            <a:ext cx="9774555" cy="3006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7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三、行动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怎么做？</a:t>
            </a:r>
            <a:endParaRPr lang="zh-CN" altLang="en-US" sz="4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3660" y="1287146"/>
            <a:ext cx="9774555" cy="51816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概述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0470" y="2218055"/>
            <a:ext cx="103505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10月份活动安排：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时间：10月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日 14：00—15：30线下抄经活动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       10月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日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：00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线下抄经活动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地点：江苏省徐州市鼓楼区丰财街道响山路北侧锦绣滨湖小区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号楼负一楼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预期人数：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人以上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6795" y="653416"/>
            <a:ext cx="9774555" cy="51816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活动计划及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流程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020" y="1226820"/>
            <a:ext cx="10350500" cy="5215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/>
              <a:t>一、计划：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、每月举办两次抄经</a:t>
            </a:r>
            <a:r>
              <a:rPr lang="zh-CN" altLang="en-US"/>
              <a:t>活动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二、（</a:t>
            </a:r>
            <a:r>
              <a:rPr lang="zh-CN" altLang="en-US"/>
              <a:t>抄经）流程：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、主持人</a:t>
            </a:r>
            <a:r>
              <a:rPr lang="zh-CN" altLang="en-US"/>
              <a:t>介绍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、必经之路与新手村介绍（</a:t>
            </a:r>
            <a:r>
              <a:rPr lang="en-US" altLang="zh-CN"/>
              <a:t>1-2</a:t>
            </a:r>
            <a:r>
              <a:rPr lang="zh-CN" altLang="en-US"/>
              <a:t>分钟）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、沐手</a:t>
            </a:r>
            <a:r>
              <a:rPr lang="zh-CN" altLang="en-US"/>
              <a:t>环节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/>
              <a:t>静心三分钟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、抄经环节（诵读经典、诵读开经偈、抄经典环节、诵读</a:t>
            </a:r>
            <a:r>
              <a:rPr lang="zh-CN" altLang="en-US"/>
              <a:t>回向偈）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6</a:t>
            </a:r>
            <a:r>
              <a:rPr lang="zh-CN" altLang="en-US"/>
              <a:t>、</a:t>
            </a:r>
            <a:r>
              <a:rPr lang="zh-CN" altLang="en-US"/>
              <a:t>合影拍照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7</a:t>
            </a:r>
            <a:r>
              <a:rPr lang="zh-CN" altLang="en-US"/>
              <a:t>、扫码打卡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8</a:t>
            </a:r>
            <a:r>
              <a:rPr lang="zh-CN" altLang="en-US"/>
              <a:t>、</a:t>
            </a:r>
            <a:r>
              <a:rPr lang="zh-CN" altLang="en-US"/>
              <a:t>抄经分享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en-US" altLang="zh-CN"/>
              <a:t>9</a:t>
            </a:r>
            <a:r>
              <a:rPr lang="zh-CN" altLang="en-US"/>
              <a:t>、</a:t>
            </a:r>
            <a:r>
              <a:rPr lang="zh-CN" altLang="en-US"/>
              <a:t>主持人总结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5_3*i*0"/>
  <p:tag name="KSO_WM_TEMPLATE_CATEGORY" val="custom"/>
  <p:tag name="KSO_WM_TEMPLATE_INDEX" val="20187315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9.xml><?xml version="1.0" encoding="utf-8"?>
<p:tagLst xmlns:p="http://schemas.openxmlformats.org/presentationml/2006/main">
  <p:tag name="KSO_WM_TEMPLATE_CATEGORY" val="custom"/>
  <p:tag name="KSO_WM_TEMPLATE_INDEX" val="2"/>
  <p:tag name="KSO_WM_TAG_VERSION" val="1.0"/>
  <p:tag name="KSO_WM_BEAUTIFY_FLAG" val="#wm#"/>
  <p:tag name="KSO_WM_TEMPLATE_THUMBS_INDEX" val="1、3、4、5、8、11、12、15、16、17、21、22、23、24、25、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2_5*h_i*1_3"/>
  <p:tag name="KSO_WM_TEMPLATE_CATEGORY" val="custom"/>
  <p:tag name="KSO_WM_TEMPLATE_INDEX" val="2"/>
  <p:tag name="KSO_WM_UNIT_HIGHLIGHT" val="0"/>
  <p:tag name="KSO_WM_UNIT_COMPATIBLE" val="0"/>
  <p:tag name="KSO_WM_UNIT_LAYERLEVEL" val="1_1"/>
  <p:tag name="KSO_WM_UNIT_TYPE" val="h_i"/>
  <p:tag name="KSO_WM_UNIT_INDEX" val="1_3"/>
</p:tagLst>
</file>

<file path=ppt/tags/tag20.xml><?xml version="1.0" encoding="utf-8"?>
<p:tagLst xmlns:p="http://schemas.openxmlformats.org/presentationml/2006/main">
  <p:tag name="commondata" val="eyJoZGlkIjoiZjY5ZmQwOGUxZTI3ZGEyMjJhMTQyNzQ5MzkzODY3MjAifQ=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1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2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2"/>
</p:tagLst>
</file>

<file path=ppt/theme/theme1.xml><?xml version="1.0" encoding="utf-8"?>
<a:theme xmlns:a="http://schemas.openxmlformats.org/drawingml/2006/main" name="party culture 1">
  <a:themeElements>
    <a:clrScheme name="自定义 5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FCDD07"/>
      </a:accent3>
      <a:accent4>
        <a:srgbClr val="FF8427"/>
      </a:accent4>
      <a:accent5>
        <a:srgbClr val="F6DE64"/>
      </a:accent5>
      <a:accent6>
        <a:srgbClr val="B22600"/>
      </a:accent6>
      <a:hlink>
        <a:srgbClr val="F5F3EB"/>
      </a:hlink>
      <a:folHlink>
        <a:srgbClr val="F9B100"/>
      </a:folHlink>
    </a:clrScheme>
    <a:fontScheme name="g5jtkin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200" dirty="0">
            <a:solidFill>
              <a:srgbClr val="ECEB4D"/>
            </a:solidFill>
            <a:sym typeface="+mn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WPS 演示</Application>
  <PresentationFormat>宽屏</PresentationFormat>
  <Paragraphs>60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party culture 1</vt:lpstr>
      <vt:lpstr>如是行智慧栈</vt:lpstr>
      <vt:lpstr>一、身份（我是谁？）</vt:lpstr>
      <vt:lpstr>PowerPoint 演示文稿</vt:lpstr>
      <vt:lpstr>如是行智慧栈</vt:lpstr>
      <vt:lpstr>PowerPoint 演示文稿</vt:lpstr>
      <vt:lpstr>抄一部心经，点一盏心灯</vt:lpstr>
      <vt:lpstr>PowerPoint 演示文稿</vt:lpstr>
      <vt:lpstr>活动概述</vt:lpstr>
      <vt:lpstr>活动计划及流程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顾培培</cp:lastModifiedBy>
  <cp:revision>8</cp:revision>
  <dcterms:created xsi:type="dcterms:W3CDTF">2024-10-14T01:28:00Z</dcterms:created>
  <dcterms:modified xsi:type="dcterms:W3CDTF">2024-10-18T12:53:47Z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3B8CD09D4410474C94C44B9C633892CB_13</vt:lpwstr>
  </property>
  <property fmtid="{D5CDD505-2E9C-101B-9397-08002B2CF9AE}" pid="3" name="KSOProductBuildVer">
    <vt:lpwstr>2052-12.1.0.18608</vt:lpwstr>
  </property>
</Properties>
</file>