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/>
  <p:notesSz cx="6858000" cy="9144000"/>
  <p:custDataLst>
    <p:tags r:id="rId1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gs" Target="tags/tag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4" name="rect 4"/>
          <p:cNvSpPr/>
          <p:nvPr/>
        </p:nvSpPr>
        <p:spPr>
          <a:xfrm>
            <a:off x="246888" y="1107947"/>
            <a:ext cx="8650223" cy="4671059"/>
          </a:xfrm>
          <a:prstGeom prst="rect">
            <a:avLst/>
          </a:prstGeom>
          <a:solidFill>
            <a:srgbClr val="FFFFFF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6" name="picture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853439"/>
            <a:ext cx="3532183" cy="5178552"/>
          </a:xfrm>
          <a:prstGeom prst="rect">
            <a:avLst/>
          </a:prstGeom>
        </p:spPr>
      </p:pic>
      <p:sp>
        <p:nvSpPr>
          <p:cNvPr id="8" name="textbox 8"/>
          <p:cNvSpPr/>
          <p:nvPr/>
        </p:nvSpPr>
        <p:spPr>
          <a:xfrm>
            <a:off x="3341852" y="2385161"/>
            <a:ext cx="4946650" cy="211264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6835"/>
              </a:lnSpc>
            </a:pPr>
            <a:r>
              <a:rPr sz="5300" kern="0" spc="23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微软雅黑" panose="020B0503020204020204" charset="-122"/>
              </a:rPr>
              <a:t>美道学院智慧栈</a:t>
            </a:r>
            <a:endParaRPr sz="5300" dirty="0">
              <a:latin typeface="隶书" panose="02010509060101010101" charset="-122"/>
              <a:ea typeface="隶书" panose="02010509060101010101" charset="-122"/>
              <a:cs typeface="微软雅黑" panose="020B0503020204020204" charset="-122"/>
            </a:endParaRPr>
          </a:p>
          <a:p>
            <a:pPr algn="l" rtl="0" eaLnBrk="0">
              <a:lnSpc>
                <a:spcPct val="11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0000"/>
              </a:lnSpc>
            </a:pPr>
            <a:endParaRPr sz="8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076325" algn="l" rtl="0" eaLnBrk="0">
              <a:lnSpc>
                <a:spcPct val="84000"/>
              </a:lnSpc>
              <a:spcBef>
                <a:spcPts val="5"/>
              </a:spcBef>
            </a:pPr>
            <a:r>
              <a:rPr sz="3200" kern="0" spc="10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运营计划书</a:t>
            </a:r>
            <a:endParaRPr sz="32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t 6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64" name="rect 64"/>
          <p:cNvSpPr/>
          <p:nvPr/>
        </p:nvSpPr>
        <p:spPr>
          <a:xfrm>
            <a:off x="246888" y="1107947"/>
            <a:ext cx="8650223" cy="4671059"/>
          </a:xfrm>
          <a:prstGeom prst="rect">
            <a:avLst/>
          </a:prstGeom>
          <a:solidFill>
            <a:srgbClr val="FFFFFF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66" name="picture 6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853439"/>
            <a:ext cx="3532184" cy="5178552"/>
          </a:xfrm>
          <a:prstGeom prst="rect">
            <a:avLst/>
          </a:prstGeom>
        </p:spPr>
      </p:pic>
      <p:sp>
        <p:nvSpPr>
          <p:cNvPr id="68" name="textbox 68"/>
          <p:cNvSpPr/>
          <p:nvPr/>
        </p:nvSpPr>
        <p:spPr>
          <a:xfrm>
            <a:off x="585330" y="1246045"/>
            <a:ext cx="8057515" cy="385190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4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3468370" algn="l" rtl="0" eaLnBrk="0">
              <a:lnSpc>
                <a:spcPct val="84000"/>
              </a:lnSpc>
            </a:pPr>
            <a:r>
              <a:rPr sz="3200" kern="0" spc="4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总结</a:t>
            </a:r>
            <a:endParaRPr sz="32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marL="17780" algn="l" rtl="0" eaLnBrk="0">
              <a:lnSpc>
                <a:spcPts val="2545"/>
              </a:lnSpc>
              <a:spcBef>
                <a:spcPts val="645"/>
              </a:spcBef>
            </a:pPr>
            <a:r>
              <a:rPr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期望结果：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349375" indent="-5080" algn="l" rtl="0" eaLnBrk="0">
              <a:lnSpc>
                <a:spcPct val="103000"/>
              </a:lnSpc>
              <a:spcBef>
                <a:spcPts val="85"/>
              </a:spcBef>
            </a:pP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每个过来抄经</a:t>
            </a:r>
            <a:r>
              <a:rPr sz="2100" kern="0" spc="-6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</a:t>
            </a:r>
            <a:r>
              <a:rPr sz="2100" kern="0" spc="-5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同</a:t>
            </a:r>
            <a:r>
              <a:rPr sz="2100" kern="0" spc="-6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学都</a:t>
            </a:r>
            <a:r>
              <a:rPr sz="2100" kern="0" spc="-5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能有宾至如</a:t>
            </a:r>
            <a:r>
              <a:rPr sz="2100" kern="0" spc="-5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归</a:t>
            </a:r>
            <a:r>
              <a:rPr sz="2100" kern="0" spc="-6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</a:t>
            </a:r>
            <a:r>
              <a:rPr sz="2100" b="1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感觉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，这里</a:t>
            </a:r>
            <a:r>
              <a:rPr sz="2100" kern="0" spc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就是个心灵驿站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可</a:t>
            </a:r>
            <a:r>
              <a:rPr sz="2100" kern="0" spc="-4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以在这里停靠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，调整休养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2100" kern="0" spc="-5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滋</a:t>
            </a:r>
            <a:r>
              <a:rPr sz="2100" kern="0" spc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-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润</a:t>
            </a:r>
            <a:r>
              <a:rPr sz="2100" kern="0" spc="-2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-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自</a:t>
            </a:r>
            <a:r>
              <a:rPr sz="2100" kern="0" spc="-4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-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己</a:t>
            </a:r>
            <a:r>
              <a:rPr sz="2100" kern="0" spc="-5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-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2100" kern="0" spc="-5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-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温暖他人。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7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2535"/>
              </a:lnSpc>
              <a:spcBef>
                <a:spcPts val="635"/>
              </a:spcBef>
            </a:pPr>
            <a:r>
              <a:rPr sz="21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应对策略：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29970" algn="l" rtl="0" eaLnBrk="0">
              <a:lnSpc>
                <a:spcPct val="99000"/>
              </a:lnSpc>
              <a:spcBef>
                <a:spcPts val="105"/>
              </a:spcBef>
            </a:pP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、</a:t>
            </a:r>
            <a:r>
              <a:rPr sz="2100" kern="0" spc="-5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时</a:t>
            </a:r>
            <a:r>
              <a:rPr sz="2100" kern="0" spc="-5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间与其他</a:t>
            </a:r>
            <a:r>
              <a:rPr sz="2100" kern="0" spc="-5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活动冲突</a:t>
            </a:r>
            <a:r>
              <a:rPr sz="2100" kern="0" spc="-5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，提前通知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，一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周内调整；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13460" algn="l" rtl="0" eaLnBrk="0">
              <a:lnSpc>
                <a:spcPct val="99000"/>
              </a:lnSpc>
              <a:spcBef>
                <a:spcPts val="145"/>
              </a:spcBef>
            </a:pP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、</a:t>
            </a:r>
            <a:r>
              <a:rPr sz="2100" kern="0" spc="-5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活动人数不够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2100" kern="0" spc="-5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照样进行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，从我做起；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16000" algn="l" rtl="0" eaLnBrk="0">
              <a:lnSpc>
                <a:spcPct val="99000"/>
              </a:lnSpc>
              <a:spcBef>
                <a:spcPts val="145"/>
              </a:spcBef>
            </a:pP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、参与人</a:t>
            </a:r>
            <a:r>
              <a:rPr sz="2100" kern="0" spc="-5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没有恭敬心</a:t>
            </a:r>
            <a:r>
              <a:rPr sz="2100" kern="0" spc="-5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2100" kern="0" spc="-5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用</a:t>
            </a:r>
            <a:r>
              <a:rPr sz="2100" kern="0" spc="-5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小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故事或者视频</a:t>
            </a:r>
            <a:r>
              <a:rPr sz="2100" kern="0" spc="-4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引导出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510030" algn="l" rtl="0" eaLnBrk="0">
              <a:lnSpc>
                <a:spcPct val="99000"/>
              </a:lnSpc>
              <a:spcBef>
                <a:spcPts val="160"/>
              </a:spcBef>
            </a:pPr>
            <a:r>
              <a:rPr sz="2100" b="1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恭敬心</a:t>
            </a:r>
            <a:r>
              <a:rPr sz="2100" kern="0" spc="-6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的好处</a:t>
            </a:r>
            <a:r>
              <a:rPr sz="2100" kern="0" spc="-6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，使其发</a:t>
            </a:r>
            <a:r>
              <a:rPr sz="2100" kern="0" spc="-2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自</a:t>
            </a:r>
            <a:r>
              <a:rPr sz="2100" kern="0" spc="-4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内心</a:t>
            </a:r>
            <a:r>
              <a:rPr sz="2100" kern="0" spc="-6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的</a:t>
            </a:r>
            <a:r>
              <a:rPr sz="2100" b="1" kern="0" spc="1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恭敬。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7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995172"/>
            <a:ext cx="9144000" cy="5004815"/>
          </a:xfrm>
          <a:prstGeom prst="rect">
            <a:avLst/>
          </a:prstGeom>
        </p:spPr>
      </p:pic>
      <p:sp>
        <p:nvSpPr>
          <p:cNvPr id="72" name="textbox 72"/>
          <p:cNvSpPr/>
          <p:nvPr/>
        </p:nvSpPr>
        <p:spPr>
          <a:xfrm>
            <a:off x="1712069" y="2857658"/>
            <a:ext cx="5768340" cy="16332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62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3000"/>
              </a:lnSpc>
            </a:pPr>
            <a:r>
              <a:rPr sz="4400" kern="0" spc="-1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必经之路就</a:t>
            </a:r>
            <a:r>
              <a:rPr lang="zh-CN" sz="4400" kern="0" spc="-1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是</a:t>
            </a:r>
            <a:r>
              <a:rPr sz="4400" kern="0" spc="4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lang="zh-CN" sz="4400" kern="0" spc="4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自</a:t>
            </a:r>
            <a:r>
              <a:rPr sz="4400" kern="0" spc="-1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渡之路</a:t>
            </a:r>
            <a:endParaRPr sz="44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27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7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9000"/>
              </a:lnSpc>
            </a:pPr>
            <a:endParaRPr sz="8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6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974215" algn="l" rtl="0" eaLnBrk="0">
              <a:lnSpc>
                <a:spcPct val="100000"/>
              </a:lnSpc>
            </a:pPr>
            <a:r>
              <a:rPr sz="3500" kern="0" spc="7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感恩遇见</a:t>
            </a:r>
            <a:endParaRPr sz="35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12" name="textbox 12"/>
          <p:cNvSpPr/>
          <p:nvPr/>
        </p:nvSpPr>
        <p:spPr>
          <a:xfrm>
            <a:off x="1200469" y="2284858"/>
            <a:ext cx="5689600" cy="312801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9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0015" algn="l" rtl="0" eaLnBrk="0">
              <a:lnSpc>
                <a:spcPct val="98000"/>
              </a:lnSpc>
            </a:pP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一</a:t>
            </a:r>
            <a:r>
              <a:rPr sz="3900" kern="0" spc="-30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 身</a:t>
            </a:r>
            <a:r>
              <a:rPr sz="3900" kern="0" spc="-3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份</a:t>
            </a:r>
            <a:r>
              <a:rPr sz="3900" kern="0" spc="-7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（我是谁</a:t>
            </a:r>
            <a:r>
              <a:rPr sz="3900" kern="0" spc="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？</a:t>
            </a:r>
            <a:r>
              <a:rPr sz="3900" kern="0" spc="-54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）</a:t>
            </a:r>
            <a:endParaRPr sz="39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r" rtl="0" eaLnBrk="0">
              <a:lnSpc>
                <a:spcPts val="4705"/>
              </a:lnSpc>
              <a:spcBef>
                <a:spcPts val="2170"/>
              </a:spcBef>
            </a:pP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二</a:t>
            </a:r>
            <a:r>
              <a:rPr sz="3800" kern="0" spc="-2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</a:t>
            </a:r>
            <a:r>
              <a:rPr sz="3800" kern="0" spc="-44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初</a:t>
            </a:r>
            <a:r>
              <a:rPr sz="3800" kern="0" spc="-2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心</a:t>
            </a:r>
            <a:r>
              <a:rPr sz="3800" kern="0" spc="-7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（为什 么</a:t>
            </a:r>
            <a:r>
              <a:rPr sz="3800" kern="0" spc="-42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做</a:t>
            </a:r>
            <a:r>
              <a:rPr sz="3800" kern="0" spc="-10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？</a:t>
            </a:r>
            <a:r>
              <a:rPr sz="3800" kern="0" spc="-5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800" kern="0" spc="-10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）</a:t>
            </a:r>
            <a:endParaRPr sz="38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04000"/>
              </a:lnSpc>
            </a:pPr>
            <a:endParaRPr sz="16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4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43180" indent="-18415" algn="l" rtl="0" eaLnBrk="0">
              <a:lnSpc>
                <a:spcPct val="117000"/>
              </a:lnSpc>
            </a:pP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三</a:t>
            </a:r>
            <a:r>
              <a:rPr sz="3900" kern="0" spc="-2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</a:t>
            </a:r>
            <a:r>
              <a:rPr sz="3900" kern="0" spc="-27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行动</a:t>
            </a:r>
            <a:r>
              <a:rPr sz="3900" kern="0" spc="-73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（怎 么</a:t>
            </a:r>
            <a:r>
              <a:rPr sz="3900" kern="0" spc="-4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做？</a:t>
            </a:r>
            <a:r>
              <a:rPr sz="3900" kern="0" spc="-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1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）</a:t>
            </a:r>
            <a:r>
              <a:rPr sz="3900" kern="0" spc="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   </a:t>
            </a:r>
            <a:r>
              <a:rPr sz="3900" kern="0" spc="-2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四</a:t>
            </a:r>
            <a:r>
              <a:rPr sz="3900" kern="0" spc="-3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900" kern="0" spc="-2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、 总结</a:t>
            </a:r>
            <a:endParaRPr sz="39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pic>
        <p:nvPicPr>
          <p:cNvPr id="14" name="picture 1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  <p:sp>
        <p:nvSpPr>
          <p:cNvPr id="16" name="textbox 16"/>
          <p:cNvSpPr/>
          <p:nvPr/>
        </p:nvSpPr>
        <p:spPr>
          <a:xfrm>
            <a:off x="4204182" y="1104493"/>
            <a:ext cx="1482089" cy="101917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ts val="7825"/>
              </a:lnSpc>
            </a:pPr>
            <a:r>
              <a:rPr sz="6300" kern="0" spc="-58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华文行楷" panose="02010800040101010101" charset="-122"/>
              </a:rPr>
              <a:t>目录</a:t>
            </a:r>
            <a:endParaRPr sz="6300" kern="0" spc="-580" dirty="0">
              <a:solidFill>
                <a:srgbClr val="262626">
                  <a:alpha val="100000"/>
                </a:srgbClr>
              </a:solidFill>
              <a:latin typeface="隶书" panose="02010509060101010101" charset="-122"/>
              <a:ea typeface="隶书" panose="02010509060101010101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8"/>
          <p:cNvSpPr/>
          <p:nvPr/>
        </p:nvSpPr>
        <p:spPr>
          <a:xfrm>
            <a:off x="3411220" y="1835150"/>
            <a:ext cx="2858135" cy="214947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1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86000"/>
              </a:lnSpc>
            </a:pPr>
            <a:r>
              <a:rPr sz="6600" b="1" kern="0" spc="-93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身</a:t>
            </a:r>
            <a:r>
              <a:rPr sz="6600" kern="0" spc="53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sz="6600" b="1" kern="0" spc="-1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份</a:t>
            </a:r>
            <a:endParaRPr sz="6600" dirty="0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 algn="l" rtl="0" eaLnBrk="0">
              <a:lnSpc>
                <a:spcPct val="12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30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5000"/>
              </a:lnSpc>
            </a:pPr>
            <a:endParaRPr sz="9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7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90000"/>
              </a:lnSpc>
            </a:pPr>
            <a:r>
              <a:rPr sz="3800" b="1" kern="0" spc="-34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我是谁？</a:t>
            </a:r>
            <a:endParaRPr sz="38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pic>
        <p:nvPicPr>
          <p:cNvPr id="20" name="picture 2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 22"/>
          <p:cNvSpPr/>
          <p:nvPr/>
        </p:nvSpPr>
        <p:spPr>
          <a:xfrm>
            <a:off x="0" y="1577340"/>
            <a:ext cx="9144000" cy="3703319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pic>
        <p:nvPicPr>
          <p:cNvPr id="24" name="picture 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6826205" y="3746344"/>
            <a:ext cx="2316271" cy="2253643"/>
          </a:xfrm>
          <a:prstGeom prst="rect">
            <a:avLst/>
          </a:prstGeom>
        </p:spPr>
      </p:pic>
      <p:pic>
        <p:nvPicPr>
          <p:cNvPr id="26" name="picture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600000">
            <a:off x="0" y="995172"/>
            <a:ext cx="3017050" cy="1664207"/>
          </a:xfrm>
          <a:prstGeom prst="rect">
            <a:avLst/>
          </a:prstGeom>
        </p:spPr>
      </p:pic>
      <p:sp>
        <p:nvSpPr>
          <p:cNvPr id="28" name="textbox 28"/>
          <p:cNvSpPr/>
          <p:nvPr/>
        </p:nvSpPr>
        <p:spPr>
          <a:xfrm>
            <a:off x="1229360" y="465455"/>
            <a:ext cx="7270750" cy="47066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694940" algn="l" rtl="0" eaLnBrk="0">
              <a:lnSpc>
                <a:spcPts val="7580"/>
              </a:lnSpc>
            </a:pPr>
            <a:r>
              <a:rPr sz="5900" kern="0" spc="17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微软雅黑" panose="020B0503020204020204" charset="-122"/>
              </a:rPr>
              <a:t>美道学院</a:t>
            </a:r>
            <a:endParaRPr sz="59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2120900" algn="l" rtl="0" eaLnBrk="0">
              <a:lnSpc>
                <a:spcPct val="98000"/>
              </a:lnSpc>
              <a:spcBef>
                <a:spcPts val="10"/>
              </a:spcBef>
            </a:pPr>
            <a:r>
              <a:rPr lang="zh-CN" sz="2900" kern="0" spc="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面由心生</a:t>
            </a:r>
            <a:r>
              <a:rPr sz="2900" kern="0" spc="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   </a:t>
            </a:r>
            <a:r>
              <a:rPr lang="zh-CN" sz="2900" kern="0" spc="6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心随相转</a:t>
            </a:r>
            <a:endParaRPr sz="29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marL="1075055" algn="l" rtl="0" eaLnBrk="0">
              <a:lnSpc>
                <a:spcPct val="95000"/>
              </a:lnSpc>
              <a:spcBef>
                <a:spcPts val="1740"/>
              </a:spcBef>
            </a:pPr>
            <a:r>
              <a:rPr sz="24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这</a:t>
            </a:r>
            <a:r>
              <a:rPr lang="zh-CN" sz="24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是一个帮您变美的心灵驿站。</a:t>
            </a:r>
            <a:endParaRPr lang="zh-CN" sz="2400" kern="0" spc="13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75055" algn="l" rtl="0" eaLnBrk="0">
              <a:lnSpc>
                <a:spcPct val="95000"/>
              </a:lnSpc>
              <a:spcBef>
                <a:spcPts val="1740"/>
              </a:spcBef>
            </a:pPr>
            <a:r>
              <a:rPr lang="zh-CN" sz="24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您</a:t>
            </a:r>
            <a:r>
              <a:rPr sz="2400" kern="0" spc="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可</a:t>
            </a:r>
            <a:r>
              <a:rPr sz="2400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以在这</a:t>
            </a:r>
            <a:r>
              <a:rPr lang="zh-CN" sz="2400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里形象得到塑造，心灵得到归属。</a:t>
            </a:r>
            <a:endParaRPr lang="zh-CN" sz="2400" kern="0" spc="12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75055" algn="l" rtl="0" eaLnBrk="0">
              <a:lnSpc>
                <a:spcPct val="95000"/>
              </a:lnSpc>
              <a:spcBef>
                <a:spcPts val="1740"/>
              </a:spcBef>
            </a:pPr>
            <a:r>
              <a:rPr lang="zh-CN" sz="2400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我们链接美丽，缔造幸福。我们为更多人带去由内而外散发的美丽自信，一个比化妆更美的改变，更带去美好的期盼。</a:t>
            </a:r>
            <a:endParaRPr lang="zh-CN" sz="2400" kern="0" spc="12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075055" algn="l" rtl="0" eaLnBrk="0">
              <a:lnSpc>
                <a:spcPct val="95000"/>
              </a:lnSpc>
              <a:spcBef>
                <a:spcPts val="1740"/>
              </a:spcBef>
            </a:pPr>
            <a:r>
              <a:rPr lang="zh-CN" sz="2400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还</a:t>
            </a:r>
            <a:r>
              <a:rPr sz="2400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可以在这里</a:t>
            </a:r>
            <a:r>
              <a:rPr lang="zh-CN" sz="2400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喝茶</a:t>
            </a:r>
            <a:r>
              <a:rPr sz="2400" kern="0" spc="2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、</a:t>
            </a:r>
            <a:r>
              <a:rPr lang="zh-CN" sz="2400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聊天</a:t>
            </a:r>
            <a:r>
              <a:rPr sz="2400" kern="0" spc="2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、</a:t>
            </a:r>
            <a:r>
              <a:rPr lang="zh-CN" sz="2400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发呆</a:t>
            </a:r>
            <a:r>
              <a:rPr sz="2400" kern="0" spc="2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、</a:t>
            </a:r>
            <a:r>
              <a:rPr sz="2400" kern="0" spc="2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看书、写字、抄经</a:t>
            </a:r>
            <a:r>
              <a:rPr lang="zh-CN" sz="2400" kern="0" spc="2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等</a:t>
            </a:r>
            <a:r>
              <a:rPr sz="2400" kern="0" spc="2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滋养心灵</a:t>
            </a:r>
            <a:r>
              <a:rPr sz="2900" kern="0" spc="2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endParaRPr sz="29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 3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2" name="textbox 32"/>
          <p:cNvSpPr/>
          <p:nvPr/>
        </p:nvSpPr>
        <p:spPr>
          <a:xfrm>
            <a:off x="3312795" y="1463675"/>
            <a:ext cx="3062605" cy="197739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7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80000"/>
              </a:lnSpc>
            </a:pPr>
            <a:r>
              <a:rPr sz="7100" kern="0" spc="-10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初 心</a:t>
            </a:r>
            <a:endParaRPr sz="7100" dirty="0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 algn="l" rtl="0" eaLnBrk="0">
              <a:lnSpc>
                <a:spcPct val="10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9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0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7000"/>
              </a:lnSpc>
            </a:pPr>
            <a:endParaRPr sz="7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ts val="3725"/>
              </a:lnSpc>
              <a:spcBef>
                <a:spcPts val="0"/>
              </a:spcBef>
            </a:pPr>
            <a:r>
              <a:rPr sz="3000" kern="0" spc="-2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我为什 么</a:t>
            </a:r>
            <a:r>
              <a:rPr sz="3000" kern="0" spc="-29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3000" kern="0" spc="-21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做？</a:t>
            </a:r>
            <a:endParaRPr sz="30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</p:txBody>
      </p:sp>
      <p:pic>
        <p:nvPicPr>
          <p:cNvPr id="34" name="picture 3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 36"/>
          <p:cNvSpPr/>
          <p:nvPr/>
        </p:nvSpPr>
        <p:spPr>
          <a:xfrm>
            <a:off x="0" y="-118745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38" name="textbox 38"/>
          <p:cNvSpPr/>
          <p:nvPr/>
        </p:nvSpPr>
        <p:spPr>
          <a:xfrm>
            <a:off x="589127" y="422903"/>
            <a:ext cx="8014334" cy="451485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74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181225" algn="l" rtl="0" eaLnBrk="0">
              <a:lnSpc>
                <a:spcPct val="88000"/>
              </a:lnSpc>
            </a:pPr>
            <a:r>
              <a:rPr sz="3900" b="1" kern="0" spc="7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我与</a:t>
            </a:r>
            <a:r>
              <a:rPr sz="3900" kern="0" spc="-69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sz="3900" b="1" kern="0" spc="7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《心经》</a:t>
            </a:r>
            <a:r>
              <a:rPr sz="3900" kern="0" spc="7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 </a:t>
            </a:r>
            <a:r>
              <a:rPr sz="3900" b="1" kern="0" spc="7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隶书" panose="02010509060101010101" charset="-122"/>
              </a:rPr>
              <a:t>的故事</a:t>
            </a:r>
            <a:endParaRPr sz="3900" dirty="0">
              <a:latin typeface="隶书" panose="02010509060101010101" charset="-122"/>
              <a:ea typeface="隶书" panose="02010509060101010101" charset="-122"/>
              <a:cs typeface="隶书" panose="02010509060101010101" charset="-122"/>
            </a:endParaRPr>
          </a:p>
          <a:p>
            <a:pPr algn="l" rtl="0" eaLnBrk="0">
              <a:lnSpc>
                <a:spcPct val="10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6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indent="24130" algn="l" rtl="0" eaLnBrk="0">
              <a:lnSpc>
                <a:spcPct val="123000"/>
              </a:lnSpc>
              <a:spcBef>
                <a:spcPts val="510"/>
              </a:spcBef>
              <a:buClrTx/>
              <a:buSzTx/>
              <a:buFontTx/>
            </a:pPr>
            <a:r>
              <a:rPr lang="zh-CN" sz="1700" b="1" kern="0" spc="15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自我上i小学的时候就看到奶奶诵读 《 心 </a:t>
            </a:r>
            <a:r>
              <a:rPr lang="zh-CN" sz="1700" b="1" kern="0" spc="15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经》，有时候也会帮她抄写各种经书。虽然奶奶已经不在了，但与佛结缘也就有四十多年了，每当遇到困难和挑战时，都能转危为安，心存感激。</a:t>
            </a:r>
            <a:endParaRPr lang="zh-CN" sz="1700" b="1" kern="0" spc="150" dirty="0">
              <a:solidFill>
                <a:srgbClr val="262626">
                  <a:alpha val="100000"/>
                </a:srgbClr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12700" indent="24130" algn="l" rtl="0" eaLnBrk="0">
              <a:lnSpc>
                <a:spcPct val="123000"/>
              </a:lnSpc>
              <a:spcBef>
                <a:spcPts val="510"/>
              </a:spcBef>
              <a:buClrTx/>
              <a:buSzTx/>
              <a:buFontTx/>
            </a:pPr>
            <a:endParaRPr lang="zh-CN" sz="1700" b="1" kern="0" spc="150" dirty="0">
              <a:solidFill>
                <a:srgbClr val="262626">
                  <a:alpha val="100000"/>
                </a:srgbClr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12700" indent="24130" algn="l" rtl="0" eaLnBrk="0">
              <a:lnSpc>
                <a:spcPct val="123000"/>
              </a:lnSpc>
              <a:spcBef>
                <a:spcPts val="510"/>
              </a:spcBef>
              <a:buClrTx/>
              <a:buSzTx/>
              <a:buFontTx/>
            </a:pPr>
            <a:r>
              <a:rPr lang="zh-CN" sz="1700" b="1" kern="0" spc="15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今年6月份被朋友邀请去给她的会员上形象美学课，遇到必经之路，很感兴趣，因为自己平时也抄《心经》，有时候会因为各种原因不能坚持，为了督促自己也为了营造一个抄经氛围，我也正好也有自己买的公寓作为工作室，所以就问咋能像她一样为大家搭建抄经平台，一起修行，朋友就很热心的给我推荐了，参加了新手村学习，申请栈长</a:t>
            </a:r>
            <a:r>
              <a:rPr lang="zh-CN" altLang="en-US" sz="1700" kern="0" spc="3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。</a:t>
            </a:r>
            <a:r>
              <a:rPr sz="1700" kern="0" spc="37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</a:t>
            </a:r>
            <a:endParaRPr sz="1700" kern="0" spc="370" dirty="0">
              <a:solidFill>
                <a:srgbClr val="262626">
                  <a:alpha val="100000"/>
                </a:srgbClr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12700" indent="24130" algn="l" rtl="0" eaLnBrk="0">
              <a:lnSpc>
                <a:spcPct val="123000"/>
              </a:lnSpc>
              <a:spcBef>
                <a:spcPts val="510"/>
              </a:spcBef>
              <a:buClrTx/>
              <a:buSzTx/>
              <a:buFontTx/>
            </a:pPr>
            <a:endParaRPr sz="1700" kern="0" spc="370" dirty="0">
              <a:solidFill>
                <a:srgbClr val="262626">
                  <a:alpha val="100000"/>
                </a:srgbClr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12700" indent="24130" algn="l" rtl="0" eaLnBrk="0">
              <a:lnSpc>
                <a:spcPct val="123000"/>
              </a:lnSpc>
              <a:spcBef>
                <a:spcPts val="510"/>
              </a:spcBef>
              <a:buClrTx/>
              <a:buSzTx/>
              <a:buFontTx/>
            </a:pPr>
            <a:r>
              <a:rPr lang="zh-CN" sz="1700" b="1" kern="0" spc="15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工作中也常遇到很多顾客她们很多事情不顺心，有些心坎很难度过，靠我个人的安慰和疏导是很有限的，佛法无边，能度一切苦厄，也愿和我认识的每一个朋友都能美丽自信，身心平衡，家庭幸福。</a:t>
            </a:r>
            <a:endParaRPr sz="1700" kern="0" spc="370" dirty="0">
              <a:solidFill>
                <a:srgbClr val="262626">
                  <a:alpha val="100000"/>
                </a:srgbClr>
              </a:solidFill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12700" indent="24130" algn="l" rtl="0" eaLnBrk="0">
              <a:lnSpc>
                <a:spcPct val="123000"/>
              </a:lnSpc>
              <a:spcBef>
                <a:spcPts val="510"/>
              </a:spcBef>
              <a:buClrTx/>
              <a:buSzTx/>
              <a:buFontTx/>
            </a:pPr>
            <a:endParaRPr sz="17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marL="12700" indent="24130" algn="l" rtl="0" eaLnBrk="0">
              <a:lnSpc>
                <a:spcPct val="123000"/>
              </a:lnSpc>
              <a:spcBef>
                <a:spcPts val="510"/>
              </a:spcBef>
              <a:buClrTx/>
              <a:buSzTx/>
              <a:buFontTx/>
            </a:pPr>
            <a:endParaRPr sz="17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pic>
        <p:nvPicPr>
          <p:cNvPr id="40" name="picture 4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  <p:sp>
        <p:nvSpPr>
          <p:cNvPr id="42" name="textbox 42"/>
          <p:cNvSpPr/>
          <p:nvPr/>
        </p:nvSpPr>
        <p:spPr>
          <a:xfrm>
            <a:off x="601243" y="5232552"/>
            <a:ext cx="7887334" cy="60705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4000"/>
              </a:lnSpc>
            </a:pPr>
            <a:endParaRPr sz="17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0" y="995172"/>
            <a:ext cx="9144000" cy="5004815"/>
          </a:xfrm>
          <a:prstGeom prst="rect">
            <a:avLst/>
          </a:prstGeom>
        </p:spPr>
      </p:pic>
      <p:sp>
        <p:nvSpPr>
          <p:cNvPr id="46" name="textbox 46"/>
          <p:cNvSpPr/>
          <p:nvPr/>
        </p:nvSpPr>
        <p:spPr>
          <a:xfrm>
            <a:off x="3384727" y="2022246"/>
            <a:ext cx="2392045" cy="206692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101000"/>
              </a:lnSpc>
            </a:pPr>
            <a:r>
              <a:rPr lang="zh-CN" sz="6500" kern="0" spc="-100" dirty="0">
                <a:solidFill>
                  <a:srgbClr val="262626">
                    <a:alpha val="100000"/>
                  </a:srgbClr>
                </a:solidFill>
                <a:latin typeface="隶书" panose="02010509060101010101" charset="-122"/>
                <a:ea typeface="隶书" panose="02010509060101010101" charset="-122"/>
                <a:cs typeface="华文行楷" panose="02010800040101010101" charset="-122"/>
                <a:sym typeface="+mn-ea"/>
              </a:rPr>
              <a:t>行动</a:t>
            </a:r>
            <a:r>
              <a:rPr sz="6500" kern="0" spc="-16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</a:t>
            </a:r>
            <a:endParaRPr sz="65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03000"/>
              </a:lnSpc>
            </a:pPr>
            <a:r>
              <a:rPr lang="en-US" sz="3200" b="1" kern="0" spc="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3200" b="1" kern="0" spc="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我怎么做？</a:t>
            </a:r>
            <a:endParaRPr sz="32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 48"/>
          <p:cNvSpPr/>
          <p:nvPr/>
        </p:nvSpPr>
        <p:spPr>
          <a:xfrm>
            <a:off x="-71120" y="52705"/>
            <a:ext cx="9178925" cy="675259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0" name="textbox 50"/>
          <p:cNvSpPr/>
          <p:nvPr/>
        </p:nvSpPr>
        <p:spPr>
          <a:xfrm>
            <a:off x="1111885" y="932068"/>
            <a:ext cx="7212965" cy="3973195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3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350770" algn="l" rtl="0" eaLnBrk="0">
              <a:lnSpc>
                <a:spcPct val="78000"/>
              </a:lnSpc>
            </a:pPr>
            <a:r>
              <a:rPr sz="4400" kern="0" spc="-1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活</a:t>
            </a:r>
            <a:r>
              <a:rPr sz="4400" kern="0" spc="-3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 </a:t>
            </a:r>
            <a:r>
              <a:rPr sz="4400" kern="0" spc="-180" dirty="0">
                <a:solidFill>
                  <a:srgbClr val="262626">
                    <a:alpha val="100000"/>
                  </a:srgbClr>
                </a:solidFill>
                <a:latin typeface="华文行楷" panose="02010800040101010101" charset="-122"/>
                <a:ea typeface="华文行楷" panose="02010800040101010101" charset="-122"/>
                <a:cs typeface="华文行楷" panose="02010800040101010101" charset="-122"/>
              </a:rPr>
              <a:t>动概述</a:t>
            </a:r>
            <a:endParaRPr sz="4400" dirty="0">
              <a:latin typeface="华文行楷" panose="02010800040101010101" charset="-122"/>
              <a:ea typeface="华文行楷" panose="02010800040101010101" charset="-122"/>
              <a:cs typeface="华文行楷" panose="02010800040101010101" charset="-122"/>
            </a:endParaRPr>
          </a:p>
          <a:p>
            <a:pPr algn="l" rtl="0" eaLnBrk="0">
              <a:lnSpc>
                <a:spcPct val="12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ct val="99000"/>
              </a:lnSpc>
              <a:spcBef>
                <a:spcPts val="815"/>
              </a:spcBef>
            </a:pPr>
            <a:r>
              <a:rPr lang="en-US" sz="27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11</a:t>
            </a:r>
            <a:r>
              <a:rPr sz="27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活动安排：</a:t>
            </a:r>
            <a:endParaRPr sz="27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282700" indent="-1169670" algn="l" rtl="0" eaLnBrk="0">
              <a:lnSpc>
                <a:spcPct val="156000"/>
              </a:lnSpc>
              <a:spcBef>
                <a:spcPts val="665"/>
              </a:spcBef>
            </a:pPr>
            <a:r>
              <a:rPr sz="27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时间：</a:t>
            </a:r>
            <a:r>
              <a:rPr lang="en-US" sz="24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11</a:t>
            </a:r>
            <a:r>
              <a:rPr sz="24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月1</a:t>
            </a:r>
            <a:r>
              <a:rPr lang="en-US" sz="24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</a:t>
            </a:r>
            <a:r>
              <a:rPr sz="2400" kern="0" spc="-4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4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日（</a:t>
            </a:r>
            <a:r>
              <a:rPr sz="2400" kern="0" spc="-7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400" kern="0" spc="-7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十</a:t>
            </a:r>
            <a:r>
              <a:rPr sz="24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月</a:t>
            </a:r>
            <a:r>
              <a:rPr lang="zh-CN" sz="24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十一</a:t>
            </a:r>
            <a:r>
              <a:rPr sz="24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  <a:r>
              <a:rPr lang="en-US" sz="24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14</a:t>
            </a:r>
            <a:r>
              <a:rPr sz="24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</a:t>
            </a:r>
            <a:r>
              <a:rPr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30-1</a:t>
            </a:r>
            <a:r>
              <a:rPr lang="en-US"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</a:t>
            </a:r>
            <a:r>
              <a:rPr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：00</a:t>
            </a:r>
            <a:r>
              <a:rPr sz="2400" kern="0" spc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endParaRPr sz="2400" kern="0" spc="0" dirty="0">
              <a:solidFill>
                <a:srgbClr val="262626">
                  <a:alpha val="100000"/>
                </a:srgb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282700" indent="-1169670" algn="l" rtl="0" eaLnBrk="0">
              <a:lnSpc>
                <a:spcPct val="156000"/>
              </a:lnSpc>
              <a:spcBef>
                <a:spcPts val="665"/>
              </a:spcBef>
            </a:pPr>
            <a:r>
              <a:rPr sz="2400" kern="0" spc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sz="2400" kern="0" spc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11</a:t>
            </a:r>
            <a:r>
              <a:rPr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月</a:t>
            </a:r>
            <a:r>
              <a:rPr lang="en-US"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18</a:t>
            </a:r>
            <a:r>
              <a:rPr sz="2400" kern="0" spc="-4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日（</a:t>
            </a:r>
            <a:r>
              <a:rPr sz="2400" kern="0" spc="-7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sz="2400" kern="0" spc="-7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十</a:t>
            </a:r>
            <a:r>
              <a:rPr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月十</a:t>
            </a:r>
            <a:r>
              <a:rPr lang="zh-CN"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八</a:t>
            </a:r>
            <a:r>
              <a:rPr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  <a:r>
              <a:rPr lang="en-US"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14</a:t>
            </a:r>
            <a:r>
              <a:rPr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：30-1</a:t>
            </a:r>
            <a:r>
              <a:rPr lang="en-US"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</a:t>
            </a:r>
            <a:r>
              <a:rPr sz="24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：00</a:t>
            </a:r>
            <a:endParaRPr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08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90805" algn="l" rtl="0" eaLnBrk="0">
              <a:lnSpc>
                <a:spcPct val="100000"/>
              </a:lnSpc>
              <a:spcBef>
                <a:spcPts val="820"/>
              </a:spcBef>
            </a:pPr>
            <a:r>
              <a:rPr sz="2700" b="1" kern="0" spc="2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地点</a:t>
            </a:r>
            <a:r>
              <a:rPr sz="2400" b="1" kern="0" spc="2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</a:t>
            </a:r>
            <a:r>
              <a:rPr lang="zh-CN" sz="2400" b="1" kern="0" spc="2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郑州商都路康平路郑东商业中心</a:t>
            </a:r>
            <a:r>
              <a:rPr lang="en-US" altLang="zh-CN" sz="2400" b="1" kern="0" spc="2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A</a:t>
            </a:r>
            <a:r>
              <a:rPr lang="zh-CN" altLang="en-US" sz="2400" b="1" kern="0" spc="2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栋</a:t>
            </a:r>
            <a:r>
              <a:rPr lang="en-US" altLang="zh-CN" sz="2400" b="1" kern="0" spc="2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816</a:t>
            </a:r>
            <a:endParaRPr sz="24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08000"/>
              </a:lnSpc>
            </a:pPr>
            <a:endParaRPr sz="24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13000"/>
              </a:lnSpc>
            </a:pPr>
            <a:endParaRPr sz="6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97790" algn="l" rtl="0" eaLnBrk="0">
              <a:lnSpc>
                <a:spcPct val="100000"/>
              </a:lnSpc>
              <a:spcBef>
                <a:spcPts val="5"/>
              </a:spcBef>
            </a:pPr>
            <a:r>
              <a:rPr sz="27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预期人数</a:t>
            </a:r>
            <a:r>
              <a:rPr lang="zh-CN" sz="27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</a:t>
            </a:r>
            <a:r>
              <a:rPr lang="en-US" altLang="zh-CN" sz="27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</a:t>
            </a:r>
            <a:r>
              <a:rPr sz="27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人以上</a:t>
            </a:r>
            <a:endParaRPr sz="27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52" name="picture 5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 5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FF1EB">
              <a:alpha val="100000"/>
            </a:srgbClr>
          </a:solidFill>
          <a:ln w="0" cap="flat">
            <a:noFill/>
            <a:prstDash val="solid"/>
            <a:miter lim="0"/>
          </a:ln>
        </p:spPr>
        <p:txBody>
          <a:bodyPr rtlCol="0"/>
          <a:lstStyle/>
          <a:p>
            <a:pPr algn="ctr"/>
            <a:endParaRPr lang="zh-CN" altLang="en-US"/>
          </a:p>
        </p:txBody>
      </p:sp>
      <p:sp>
        <p:nvSpPr>
          <p:cNvPr id="56" name="textbox 56"/>
          <p:cNvSpPr/>
          <p:nvPr/>
        </p:nvSpPr>
        <p:spPr>
          <a:xfrm>
            <a:off x="582150" y="826017"/>
            <a:ext cx="3759200" cy="4678679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90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63500" algn="l" rtl="0" eaLnBrk="0">
              <a:lnSpc>
                <a:spcPct val="82000"/>
              </a:lnSpc>
            </a:pPr>
            <a:r>
              <a:rPr sz="3200" b="1" kern="0" spc="30" dirty="0">
                <a:solidFill>
                  <a:srgbClr val="262626">
                    <a:alpha val="100000"/>
                  </a:srgbClr>
                </a:solidFill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活动计划</a:t>
            </a:r>
            <a:endParaRPr sz="3200" dirty="0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  <a:p>
            <a:pPr algn="l" rtl="0" eaLnBrk="0">
              <a:lnSpc>
                <a:spcPct val="123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4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24765" indent="38100" algn="l" rtl="0" eaLnBrk="0">
              <a:lnSpc>
                <a:spcPct val="132000"/>
              </a:lnSpc>
              <a:spcBef>
                <a:spcPts val="695"/>
              </a:spcBef>
            </a:pPr>
            <a:r>
              <a:rPr sz="23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内容：</a:t>
            </a:r>
            <a:r>
              <a:rPr sz="2300" kern="0" spc="-6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香茗/古乐冥想抄经</a:t>
            </a:r>
            <a:r>
              <a:rPr sz="2100" kern="0" spc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sz="23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形式：</a:t>
            </a:r>
            <a:r>
              <a:rPr sz="21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公益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4605" indent="29845" algn="l" rtl="0" eaLnBrk="0">
              <a:lnSpc>
                <a:spcPct val="116000"/>
              </a:lnSpc>
              <a:spcBef>
                <a:spcPts val="1470"/>
              </a:spcBef>
            </a:pPr>
            <a:r>
              <a:rPr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常规时间安排：</a:t>
            </a:r>
            <a:r>
              <a:rPr sz="2100" kern="0" spc="-5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每月</a:t>
            </a:r>
            <a:r>
              <a:rPr lang="en-US"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</a:t>
            </a:r>
            <a:r>
              <a:rPr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次，</a:t>
            </a:r>
            <a:r>
              <a:rPr lang="zh-CN"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每周二下午</a:t>
            </a:r>
            <a:r>
              <a:rPr lang="en-US" altLang="zh-CN"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14</a:t>
            </a:r>
            <a:r>
              <a:rPr lang="zh-CN" altLang="en-US"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</a:t>
            </a:r>
            <a:r>
              <a:rPr lang="en-US" altLang="zh-CN"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30——16</a:t>
            </a:r>
            <a:r>
              <a:rPr lang="zh-CN" altLang="en-US"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</a:t>
            </a:r>
            <a:r>
              <a:rPr lang="en-US" altLang="zh-CN" sz="21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00</a:t>
            </a:r>
            <a:r>
              <a:rPr sz="21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。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25400" algn="l" rtl="0" eaLnBrk="0">
              <a:lnSpc>
                <a:spcPts val="2900"/>
              </a:lnSpc>
              <a:spcBef>
                <a:spcPts val="1650"/>
              </a:spcBef>
            </a:pPr>
            <a:r>
              <a:rPr sz="23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邀约人数：</a:t>
            </a:r>
            <a:r>
              <a:rPr sz="2300" kern="0" spc="-6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en-US" sz="2300" kern="0" spc="-6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6——8</a:t>
            </a:r>
            <a:r>
              <a:rPr sz="2100" b="1" kern="0" spc="14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07000"/>
              </a:lnSpc>
            </a:pPr>
            <a:endParaRPr sz="12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7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indent="35560" algn="l" rtl="0" eaLnBrk="0">
              <a:lnSpc>
                <a:spcPct val="117000"/>
              </a:lnSpc>
            </a:pPr>
            <a:r>
              <a:rPr sz="23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活动发布：</a:t>
            </a:r>
            <a:r>
              <a:rPr sz="2300" kern="0" spc="-4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1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必经之路平台微</a:t>
            </a:r>
            <a:r>
              <a:rPr sz="2100" kern="0" spc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100" b="1" kern="0" spc="2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信交流群、公众号、互动小</a:t>
            </a:r>
            <a:r>
              <a:rPr sz="2100" kern="0" spc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sz="2100" b="1" kern="0" spc="2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程序/视频号</a:t>
            </a:r>
            <a:endParaRPr sz="21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pic>
        <p:nvPicPr>
          <p:cNvPr id="58" name="picture 5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21600000">
            <a:off x="7517892" y="5104964"/>
            <a:ext cx="1626107" cy="896547"/>
          </a:xfrm>
          <a:prstGeom prst="rect">
            <a:avLst/>
          </a:prstGeom>
        </p:spPr>
      </p:pic>
      <p:sp>
        <p:nvSpPr>
          <p:cNvPr id="60" name="textbox 60"/>
          <p:cNvSpPr/>
          <p:nvPr/>
        </p:nvSpPr>
        <p:spPr>
          <a:xfrm>
            <a:off x="4757595" y="869023"/>
            <a:ext cx="3565525" cy="4757420"/>
          </a:xfrm>
          <a:prstGeom prst="rect">
            <a:avLst/>
          </a:prstGeom>
          <a:noFill/>
          <a:ln w="0" cap="flat">
            <a:noFill/>
            <a:prstDash val="solid"/>
            <a:miter lim="0"/>
          </a:ln>
        </p:spPr>
        <p:txBody>
          <a:bodyPr vert="horz" wrap="square" lIns="0" tIns="0" rIns="0" bIns="0"/>
          <a:lstStyle/>
          <a:p>
            <a:pPr algn="l" rtl="0" eaLnBrk="0">
              <a:lnSpc>
                <a:spcPct val="85000"/>
              </a:lnSpc>
            </a:pPr>
            <a:endParaRPr sz="1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r" rtl="0" eaLnBrk="0">
              <a:lnSpc>
                <a:spcPct val="87000"/>
              </a:lnSpc>
            </a:pPr>
            <a:r>
              <a:rPr sz="2000" b="1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活动详细流程</a:t>
            </a:r>
            <a:r>
              <a:rPr sz="2000" b="1" kern="0" spc="-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：</a:t>
            </a:r>
            <a:r>
              <a:rPr sz="2000" kern="0" spc="-6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2000" b="1" kern="0" spc="-1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（</a:t>
            </a:r>
            <a:r>
              <a:rPr sz="2000" b="1" kern="0" spc="1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约90</a:t>
            </a:r>
            <a:r>
              <a:rPr sz="2000" b="1" kern="0" spc="1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分钟）</a:t>
            </a:r>
            <a:endParaRPr sz="20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20955" algn="l" rtl="0" eaLnBrk="0">
              <a:lnSpc>
                <a:spcPts val="3545"/>
              </a:lnSpc>
            </a:pPr>
            <a:r>
              <a:rPr sz="15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创意签到</a:t>
            </a:r>
            <a:r>
              <a:rPr sz="1500" kern="0" spc="-4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1500" kern="0" spc="-3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沐手（15分钟）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1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2700" algn="l" rtl="0" eaLnBrk="0">
              <a:lnSpc>
                <a:spcPts val="1830"/>
              </a:lnSpc>
              <a:spcBef>
                <a:spcPts val="455"/>
              </a:spcBef>
            </a:pPr>
            <a:r>
              <a:rPr sz="1500" b="1" kern="0" spc="22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介绍必经之路（3分钟）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8415" indent="4445" algn="l" rtl="0" eaLnBrk="0">
              <a:lnSpc>
                <a:spcPct val="184000"/>
              </a:lnSpc>
              <a:spcBef>
                <a:spcPts val="400"/>
              </a:spcBef>
            </a:pPr>
            <a:r>
              <a:rPr lang="zh-CN" sz="1500" b="1" kern="0" spc="1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瑜伽老师带领</a:t>
            </a:r>
            <a:r>
              <a:rPr sz="1500" b="1" kern="0" spc="1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古乐静心</a:t>
            </a:r>
            <a:r>
              <a:rPr sz="1500" kern="0" spc="-4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冥</a:t>
            </a:r>
            <a:r>
              <a:rPr sz="1500" kern="0" spc="-43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想（15分钟</a:t>
            </a:r>
            <a:r>
              <a:rPr sz="1500" kern="0" spc="-4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0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）</a:t>
            </a:r>
            <a:r>
              <a:rPr sz="1500" kern="0" spc="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</a:t>
            </a:r>
            <a:r>
              <a:rPr sz="1500" b="1" kern="0" spc="2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诵读开经偈（2分钟）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8415" algn="l" rtl="0" eaLnBrk="0">
              <a:lnSpc>
                <a:spcPts val="1865"/>
              </a:lnSpc>
              <a:spcBef>
                <a:spcPts val="1630"/>
              </a:spcBef>
            </a:pPr>
            <a:r>
              <a:rPr sz="1500" b="1" kern="0" spc="19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抄经（40分钟）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7145" algn="l" rtl="0" eaLnBrk="0">
              <a:lnSpc>
                <a:spcPts val="1850"/>
              </a:lnSpc>
              <a:spcBef>
                <a:spcPts val="1630"/>
              </a:spcBef>
            </a:pPr>
            <a:r>
              <a:rPr sz="1500" b="1" kern="0" spc="2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左右手放松（2分钟）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19685" algn="l" rtl="0" eaLnBrk="0">
              <a:lnSpc>
                <a:spcPct val="92000"/>
              </a:lnSpc>
              <a:spcBef>
                <a:spcPts val="1650"/>
              </a:spcBef>
            </a:pPr>
            <a:r>
              <a:rPr sz="1500" b="1" kern="0" spc="2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读诵经典一遍（5分钟）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34290" algn="l" rtl="0" eaLnBrk="0">
              <a:lnSpc>
                <a:spcPts val="3495"/>
              </a:lnSpc>
            </a:pPr>
            <a:r>
              <a:rPr sz="1500" b="1" kern="0" spc="18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回向（2分钟）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15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5875" algn="l" rtl="0" eaLnBrk="0">
              <a:lnSpc>
                <a:spcPts val="1810"/>
              </a:lnSpc>
              <a:spcBef>
                <a:spcPts val="455"/>
              </a:spcBef>
            </a:pPr>
            <a:r>
              <a:rPr sz="15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合影拍照</a:t>
            </a:r>
            <a:r>
              <a:rPr sz="1500" kern="0" spc="-4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</a:t>
            </a:r>
            <a:r>
              <a:rPr sz="1500" kern="0" spc="-4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打卡（3</a:t>
            </a:r>
            <a:r>
              <a:rPr sz="15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分钟）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algn="l" rtl="0" eaLnBrk="0">
              <a:lnSpc>
                <a:spcPct val="102000"/>
              </a:lnSpc>
            </a:pPr>
            <a:endParaRPr sz="10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algn="l" rtl="0" eaLnBrk="0">
              <a:lnSpc>
                <a:spcPct val="127000"/>
              </a:lnSpc>
            </a:pPr>
            <a:endParaRPr sz="300" dirty="0">
              <a:latin typeface="Arial" panose="020B0604020202020204"/>
              <a:ea typeface="Arial" panose="020B0604020202020204"/>
              <a:cs typeface="Arial" panose="020B0604020202020204"/>
            </a:endParaRPr>
          </a:p>
          <a:p>
            <a:pPr marL="15875" algn="l" rtl="0" eaLnBrk="0">
              <a:lnSpc>
                <a:spcPts val="1830"/>
              </a:lnSpc>
              <a:spcBef>
                <a:spcPts val="5"/>
              </a:spcBef>
            </a:pPr>
            <a:r>
              <a:rPr sz="15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个人介</a:t>
            </a:r>
            <a:r>
              <a:rPr sz="1500" kern="0" spc="-4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绍及分</a:t>
            </a:r>
            <a:r>
              <a:rPr sz="1500" kern="0" spc="-41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享（视</a:t>
            </a:r>
            <a:r>
              <a:rPr sz="1500" kern="0" spc="-45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sz="1500" b="1" kern="0" spc="17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情调整</a:t>
            </a:r>
            <a:r>
              <a:rPr sz="1500" b="1" kern="0" spc="160" dirty="0">
                <a:solidFill>
                  <a:srgbClr val="262626">
                    <a:alpha val="100000"/>
                  </a:srgb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时长）</a:t>
            </a:r>
            <a:endParaRPr sz="1500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zNiYWM2MGUzMDA0NzlkZGExMGYwMmIyN2ExY2QyYjYifQ==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satMod val="110000"/>
                <a:lum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satMod val="105000"/>
                <a:lum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shade val="94000"/>
              </a:schemeClr>
            </a:gs>
            <a:gs pos="50000">
              <a:schemeClr val="phClr">
                <a:lumMod val="110000"/>
                <a:satMod val="100000"/>
                <a:tint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1133</Words>
  <Application>WPS 演示</Application>
  <PresentationFormat/>
  <Paragraphs>109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31" baseType="lpstr">
      <vt:lpstr>Arial</vt:lpstr>
      <vt:lpstr>宋体</vt:lpstr>
      <vt:lpstr>Wingdings</vt:lpstr>
      <vt:lpstr>Arial</vt:lpstr>
      <vt:lpstr>微软雅黑</vt:lpstr>
      <vt:lpstr>华文楷体</vt:lpstr>
      <vt:lpstr>华文行楷</vt:lpstr>
      <vt:lpstr>楷体</vt:lpstr>
      <vt:lpstr>Arial Unicode MS</vt:lpstr>
      <vt:lpstr>Calibri</vt:lpstr>
      <vt:lpstr>华文隶书</vt:lpstr>
      <vt:lpstr>隶书</vt:lpstr>
      <vt:lpstr>方正姚体</vt:lpstr>
      <vt:lpstr>方正舒体</vt:lpstr>
      <vt:lpstr>等线 Light</vt:lpstr>
      <vt:lpstr>新宋体</vt:lpstr>
      <vt:lpstr>等线</vt:lpstr>
      <vt:lpstr>幼圆</vt:lpstr>
      <vt:lpstr>Malgun Gothic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</cp:lastModifiedBy>
  <cp:revision>2</cp:revision>
  <dcterms:created xsi:type="dcterms:W3CDTF">2024-11-04T09:56:31Z</dcterms:created>
  <dcterms:modified xsi:type="dcterms:W3CDTF">2024-11-04T09:57:34Z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O">
    <vt:lpwstr>wqlLaW5nc29mdCBQREYgdG8gV1BTIDEwMA</vt:lpwstr>
  </property>
  <property fmtid="{D5CDD505-2E9C-101B-9397-08002B2CF9AE}" pid="3" name="Created">
    <vt:filetime>2024-11-04T17:07:29Z</vt:filetime>
  </property>
  <property fmtid="{D5CDD505-2E9C-101B-9397-08002B2CF9AE}" pid="4" name="ICV">
    <vt:lpwstr>878610B17CF74D07B63F6C6F1A432619_13</vt:lpwstr>
  </property>
  <property fmtid="{D5CDD505-2E9C-101B-9397-08002B2CF9AE}" pid="5" name="KSOProductBuildVer">
    <vt:lpwstr>2052-12.1.0.17133</vt:lpwstr>
  </property>
</Properties>
</file>