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fonts/font8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/>
  <p:notesSz cx="9144000" cy="6858000"/>
  <p:embeddedFontLst>
    <p:embeddedFont>
      <p:font typeface="微软雅黑" panose="020B0503020204020204" charset="-122"/>
      <p:regular r:id="rId17"/>
    </p:embeddedFont>
    <p:embeddedFont>
      <p:font typeface="华文楷体" panose="02010600040101010101" charset="-122"/>
      <p:regular r:id="rId18"/>
    </p:embeddedFont>
    <p:embeddedFont>
      <p:font typeface="华文行楷" panose="02010800040101010101" charset="-122"/>
      <p:regular r:id="rId19"/>
    </p:embeddedFont>
    <p:embeddedFont>
      <p:font typeface="楷体" panose="02010609060101010101" charset="-122"/>
      <p:regular r:id="rId20"/>
    </p:embeddedFont>
    <p:embeddedFont>
      <p:font typeface="Calibri" panose="020F0502020204030204" charset="0"/>
      <p:regular r:id="rId21"/>
      <p:bold r:id="rId22"/>
      <p:italic r:id="rId23"/>
      <p:boldItalic r:id="rId24"/>
    </p:embeddedFont>
  </p:embeddedFontLst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14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-2482" y="-91"/>
      </p:cViewPr>
      <p:guideLst>
        <p:guide orient="horz" pos="3114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font" Target="fonts/font8.fntdata"/><Relationship Id="rId23" Type="http://schemas.openxmlformats.org/officeDocument/2006/relationships/font" Target="fonts/font7.fntdata"/><Relationship Id="rId22" Type="http://schemas.openxmlformats.org/officeDocument/2006/relationships/font" Target="fonts/font6.fntdata"/><Relationship Id="rId21" Type="http://schemas.openxmlformats.org/officeDocument/2006/relationships/font" Target="fonts/font5.fntdata"/><Relationship Id="rId20" Type="http://schemas.openxmlformats.org/officeDocument/2006/relationships/font" Target="fonts/font4.fntdata"/><Relationship Id="rId2" Type="http://schemas.openxmlformats.org/officeDocument/2006/relationships/theme" Target="theme/theme1.xml"/><Relationship Id="rId19" Type="http://schemas.openxmlformats.org/officeDocument/2006/relationships/font" Target="fonts/font3.fntdata"/><Relationship Id="rId18" Type="http://schemas.openxmlformats.org/officeDocument/2006/relationships/font" Target="fonts/font2.fntdata"/><Relationship Id="rId17" Type="http://schemas.openxmlformats.org/officeDocument/2006/relationships/font" Target="fonts/font1.fntdata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 hasCustomPrompt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22320" y="2345055"/>
            <a:ext cx="5132070" cy="7550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589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54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观自在</a:t>
            </a:r>
            <a:r>
              <a:rPr lang="en-US" altLang="zh-CN" sz="54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54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智慧栈</a:t>
            </a:r>
            <a:endParaRPr sz="5400" spc="2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228465" y="3800475"/>
            <a:ext cx="2656205" cy="8261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4170"/>
              </a:lnSpc>
              <a:spcBef>
                <a:spcPts val="0"/>
              </a:spcBef>
              <a:spcAft>
                <a:spcPts val="0"/>
              </a:spcAft>
            </a:pPr>
            <a:r>
              <a:rPr sz="3200" spc="20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运营计划书</a:t>
            </a:r>
            <a:endParaRPr sz="3200" spc="20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785995" y="1243330"/>
            <a:ext cx="1927225" cy="447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49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 </a:t>
            </a:r>
            <a:r>
              <a:rPr sz="32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总结</a:t>
            </a:r>
            <a:endParaRPr sz="3200" spc="2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95220" y="2003425"/>
            <a:ext cx="2129790" cy="2705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2200" spc="209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期望结果：</a:t>
            </a:r>
            <a:endParaRPr sz="2200" spc="209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94585" y="2443480"/>
            <a:ext cx="6387465" cy="9664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indent="0" fontAlgn="auto">
              <a:lnSpc>
                <a:spcPts val="3095"/>
              </a:lnSpc>
              <a:spcBef>
                <a:spcPts val="0"/>
              </a:spcBef>
              <a:spcAft>
                <a:spcPts val="0"/>
              </a:spcAft>
            </a:pPr>
            <a:r>
              <a:rPr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每个来抄经的</a:t>
            </a:r>
            <a:r>
              <a:rPr lang="zh-CN"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人</a:t>
            </a:r>
            <a:r>
              <a:rPr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都有</a:t>
            </a:r>
            <a:r>
              <a:rPr lang="zh-CN"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回家</a:t>
            </a:r>
            <a:r>
              <a:rPr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的感觉，</a:t>
            </a:r>
            <a:r>
              <a:rPr lang="zh-CN"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温馨、舒适。</a:t>
            </a:r>
            <a:endParaRPr lang="zh-CN" sz="2200" spc="209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charset="-122"/>
            </a:endParaRPr>
          </a:p>
          <a:p>
            <a:pPr marR="0" indent="0" fontAlgn="auto">
              <a:lnSpc>
                <a:spcPts val="309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在这个</a:t>
            </a:r>
            <a:r>
              <a:rPr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心灵驿站，停靠</a:t>
            </a:r>
            <a:r>
              <a:rPr lang="zh-CN"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、</a:t>
            </a:r>
            <a:r>
              <a:rPr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调整</a:t>
            </a:r>
            <a:r>
              <a:rPr lang="zh-CN"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、</a:t>
            </a:r>
            <a:r>
              <a:rPr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休养</a:t>
            </a:r>
            <a:r>
              <a:rPr lang="zh-CN"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。</a:t>
            </a:r>
            <a:endParaRPr lang="zh-CN" sz="2200" spc="209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charset="-122"/>
            </a:endParaRPr>
          </a:p>
          <a:p>
            <a:pPr marR="0" indent="0" fontAlgn="auto">
              <a:lnSpc>
                <a:spcPts val="3095"/>
              </a:lnSpc>
              <a:spcBef>
                <a:spcPts val="0"/>
              </a:spcBef>
              <a:spcAft>
                <a:spcPts val="0"/>
              </a:spcAft>
            </a:pPr>
            <a:r>
              <a:rPr sz="2200" spc="209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滋润自己，温暖他人。</a:t>
            </a:r>
            <a:endParaRPr sz="2200" spc="209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350135" y="3871595"/>
            <a:ext cx="2879725" cy="3524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2195"/>
              </a:lnSpc>
              <a:spcBef>
                <a:spcPts val="0"/>
              </a:spcBef>
              <a:spcAft>
                <a:spcPts val="0"/>
              </a:spcAft>
            </a:pPr>
            <a:r>
              <a:rPr sz="2200" spc="209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应对策略：</a:t>
            </a:r>
            <a:endParaRPr sz="2200" spc="209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88540" y="4335145"/>
            <a:ext cx="6659880" cy="8318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indent="0" fontAlgn="auto">
              <a:lnSpc>
                <a:spcPts val="2595"/>
              </a:lnSpc>
              <a:spcBef>
                <a:spcPts val="0"/>
              </a:spcBef>
              <a:spcAft>
                <a:spcPts val="0"/>
              </a:spcAft>
            </a:pPr>
            <a:r>
              <a:rPr sz="2200" spc="209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1、时间与其他活动冲突，提前通知，一周内调整</a:t>
            </a:r>
            <a:r>
              <a:rPr lang="zh-CN" sz="2200" spc="209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sz="2200" spc="209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2595"/>
              </a:lnSpc>
              <a:spcBef>
                <a:spcPts val="445"/>
              </a:spcBef>
              <a:spcAft>
                <a:spcPts val="0"/>
              </a:spcAft>
            </a:pPr>
            <a:r>
              <a:rPr sz="2200" spc="209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2、活动人数不够，照样进行，从我做起</a:t>
            </a:r>
            <a:r>
              <a:rPr lang="zh-CN" sz="2200" spc="209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sz="2200" spc="209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2595"/>
              </a:lnSpc>
              <a:spcBef>
                <a:spcPts val="495"/>
              </a:spcBef>
              <a:spcAft>
                <a:spcPts val="0"/>
              </a:spcAft>
            </a:pPr>
            <a:r>
              <a:rPr sz="2200" spc="209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3、</a:t>
            </a:r>
            <a:r>
              <a:rPr lang="zh-CN" sz="2200" spc="209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让参与的人，都尽快熟悉流程，如理抄经。</a:t>
            </a:r>
            <a:endParaRPr lang="zh-CN" sz="2200" spc="209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650365" y="2840990"/>
            <a:ext cx="6690995" cy="615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80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44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此岸到彼岸</a:t>
            </a:r>
            <a:r>
              <a:rPr lang="en-US" altLang="zh-CN" sz="44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——</a:t>
            </a:r>
            <a:r>
              <a:rPr lang="zh-CN" altLang="en-US" sz="44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必</a:t>
            </a:r>
            <a:r>
              <a:rPr sz="44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经之路</a:t>
            </a:r>
            <a:endParaRPr sz="4400" spc="2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618306" y="3945204"/>
            <a:ext cx="2038350" cy="502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925"/>
              </a:lnSpc>
              <a:spcBef>
                <a:spcPts val="0"/>
              </a:spcBef>
              <a:spcAft>
                <a:spcPts val="0"/>
              </a:spcAft>
            </a:pPr>
            <a:r>
              <a:rPr sz="3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感恩遇见</a:t>
            </a:r>
            <a:endParaRPr sz="36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348105" y="661670"/>
            <a:ext cx="6547485" cy="47942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807335" marR="0">
              <a:lnSpc>
                <a:spcPts val="7200"/>
              </a:lnSpc>
              <a:spcBef>
                <a:spcPts val="0"/>
              </a:spcBef>
              <a:spcAft>
                <a:spcPts val="0"/>
              </a:spcAft>
            </a:pPr>
            <a:r>
              <a:rPr sz="48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目</a:t>
            </a:r>
            <a:r>
              <a:rPr lang="en-US" sz="48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 </a:t>
            </a:r>
            <a:r>
              <a:rPr sz="48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录</a:t>
            </a:r>
            <a:endParaRPr sz="6600" spc="2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  <a:p>
            <a:pPr marL="100330" marR="0">
              <a:lnSpc>
                <a:spcPts val="4360"/>
              </a:lnSpc>
              <a:spcBef>
                <a:spcPts val="2095"/>
              </a:spcBef>
              <a:spcAft>
                <a:spcPts val="0"/>
              </a:spcAft>
            </a:pPr>
            <a:r>
              <a:rPr sz="32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一、身份（我是谁？）</a:t>
            </a:r>
            <a:endParaRPr sz="32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  <a:p>
            <a:pPr marL="0" marR="0">
              <a:lnSpc>
                <a:spcPts val="4360"/>
              </a:lnSpc>
              <a:spcBef>
                <a:spcPts val="2350"/>
              </a:spcBef>
              <a:spcAft>
                <a:spcPts val="0"/>
              </a:spcAft>
            </a:pPr>
            <a:r>
              <a:rPr sz="32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二、初心（为什么做？）</a:t>
            </a:r>
            <a:endParaRPr sz="32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  <a:p>
            <a:pPr marL="0" marR="0">
              <a:lnSpc>
                <a:spcPts val="4360"/>
              </a:lnSpc>
              <a:spcBef>
                <a:spcPts val="2400"/>
              </a:spcBef>
              <a:spcAft>
                <a:spcPts val="0"/>
              </a:spcAft>
            </a:pPr>
            <a:r>
              <a:rPr sz="32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三、行动（怎么做？）</a:t>
            </a:r>
            <a:endParaRPr sz="32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  <a:p>
            <a:pPr marL="0" marR="0">
              <a:lnSpc>
                <a:spcPts val="4360"/>
              </a:lnSpc>
              <a:spcBef>
                <a:spcPts val="2350"/>
              </a:spcBef>
              <a:spcAft>
                <a:spcPts val="0"/>
              </a:spcAft>
            </a:pPr>
            <a:r>
              <a:rPr sz="32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四、总结</a:t>
            </a:r>
            <a:endParaRPr sz="32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65500" y="1405255"/>
            <a:ext cx="2332355" cy="1385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8710"/>
              </a:lnSpc>
              <a:spcBef>
                <a:spcPts val="0"/>
              </a:spcBef>
              <a:spcAft>
                <a:spcPts val="0"/>
              </a:spcAft>
            </a:pPr>
            <a:r>
              <a:rPr sz="54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身</a:t>
            </a:r>
            <a:r>
              <a:rPr sz="5400" spc="230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54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份</a:t>
            </a:r>
            <a:endParaRPr sz="54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346450" y="2943860"/>
            <a:ext cx="2585720" cy="1210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5195"/>
              </a:lnSpc>
              <a:spcBef>
                <a:spcPts val="0"/>
              </a:spcBef>
              <a:spcAft>
                <a:spcPts val="0"/>
              </a:spcAft>
            </a:pPr>
            <a:r>
              <a:rPr sz="4000" spc="20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我是谁？</a:t>
            </a:r>
            <a:endParaRPr sz="4000" spc="20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307840" y="130810"/>
            <a:ext cx="2846705" cy="1083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654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4400" spc="20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观自在</a:t>
            </a:r>
            <a:endParaRPr lang="zh-CN" sz="4400" spc="20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3770" y="1127760"/>
            <a:ext cx="5022215" cy="117983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317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900" spc="15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向内而求</a:t>
            </a:r>
            <a:r>
              <a:rPr lang="en-US" altLang="zh-CN" sz="2900" spc="15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lang="zh-CN" altLang="en-US" sz="2900" spc="15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以观自在</a:t>
            </a:r>
            <a:endParaRPr lang="zh-CN" altLang="en-US" sz="2900" spc="15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-605790" y="2031365"/>
            <a:ext cx="8486775" cy="3256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072515" marR="0">
              <a:lnSpc>
                <a:spcPts val="290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600" spc="15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观自在智慧栈</a:t>
            </a:r>
            <a:r>
              <a:rPr lang="en-US" alt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位于淄博博元堂美术馆内，临近城市中心，闹中取静。</a:t>
            </a:r>
            <a:endParaRPr lang="zh-CN" sz="16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072515" marR="0">
              <a:lnSpc>
                <a:spcPts val="290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环境优雅、静谧，从书画、艺术红木家具、名家绘瓷、茶室、香室、到博元讲堂，到院内松竹、奇石，一切展藏空间皆为艺术。</a:t>
            </a:r>
            <a:endParaRPr lang="zh-CN" sz="16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072515" marR="0">
              <a:lnSpc>
                <a:spcPts val="290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以艺为友、为媒，汇各地朋友。</a:t>
            </a:r>
            <a:endParaRPr lang="zh-CN" sz="16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072515" marR="0">
              <a:lnSpc>
                <a:spcPts val="290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为大家提供一个休闲、娱乐、放松的场所，做一方</a:t>
            </a:r>
            <a:r>
              <a:rPr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心灵驿站</a:t>
            </a:r>
            <a:r>
              <a:rPr 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lang="zh-CN" sz="16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072515" marR="0">
              <a:lnSpc>
                <a:spcPts val="2905"/>
              </a:lnSpc>
              <a:spcBef>
                <a:spcPts val="0"/>
              </a:spcBef>
              <a:spcAft>
                <a:spcPts val="0"/>
              </a:spcAft>
            </a:pPr>
            <a:endParaRPr lang="zh-CN" sz="16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072515" marR="0">
              <a:lnSpc>
                <a:spcPts val="290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在这里，大家可以放下身心的疲惫，放下烦恼和忧虑，收获充实与快乐。</a:t>
            </a:r>
            <a:endParaRPr lang="zh-CN" sz="16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072515" marR="0">
              <a:lnSpc>
                <a:spcPts val="290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一杯茶，一线香、一本书、一首曲、一次抄经</a:t>
            </a:r>
            <a:r>
              <a:rPr lang="en-US" alt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……</a:t>
            </a:r>
            <a:r>
              <a:rPr 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每个人都可以回归最自然的状态，</a:t>
            </a:r>
            <a:r>
              <a:rPr lang="en-US" altLang="zh-CN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得到滋养。</a:t>
            </a:r>
            <a:endParaRPr lang="zh-CN" altLang="en-US" sz="16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1072515" marR="0">
              <a:lnSpc>
                <a:spcPts val="2905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6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前行的路上，我们一起。</a:t>
            </a:r>
            <a:endParaRPr lang="zh-CN" altLang="en-US" sz="16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67075" y="1391361"/>
            <a:ext cx="2503170" cy="10071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7855"/>
              </a:lnSpc>
              <a:spcBef>
                <a:spcPts val="0"/>
              </a:spcBef>
              <a:spcAft>
                <a:spcPts val="0"/>
              </a:spcAft>
            </a:pPr>
            <a:r>
              <a:rPr sz="54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初</a:t>
            </a:r>
            <a:r>
              <a:rPr sz="5400" spc="2353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54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心</a:t>
            </a:r>
            <a:endParaRPr sz="54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83255" y="2813050"/>
            <a:ext cx="3137535" cy="5899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3495"/>
              </a:lnSpc>
              <a:spcBef>
                <a:spcPts val="0"/>
              </a:spcBef>
              <a:spcAft>
                <a:spcPts val="0"/>
              </a:spcAft>
            </a:pPr>
            <a:r>
              <a:rPr sz="3200" spc="15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我为什么做？</a:t>
            </a:r>
            <a:endParaRPr sz="3200" spc="15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708275" y="328930"/>
            <a:ext cx="4946650" cy="6743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5195"/>
              </a:lnSpc>
              <a:spcBef>
                <a:spcPts val="0"/>
              </a:spcBef>
              <a:spcAft>
                <a:spcPts val="0"/>
              </a:spcAft>
            </a:pPr>
            <a:r>
              <a:rPr sz="3200" spc="20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我与《心经》的故事</a:t>
            </a:r>
            <a:endParaRPr sz="3200" spc="204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1330" y="1248410"/>
            <a:ext cx="8188960" cy="664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与《心经》结缘多年，一直很喜欢，很快背过，并看过很多智者的解读。</a:t>
            </a:r>
            <a:endParaRPr lang="zh-CN" alt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1330" y="1852295"/>
            <a:ext cx="8188960" cy="12007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生活中有忧愁、烦恼的时候，会经常背一背，无形中一种能量，把那些痛苦不快，慢慢稀释掉，空掉</a:t>
            </a:r>
            <a:r>
              <a:rPr lang="en-US" alt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……</a:t>
            </a:r>
            <a:endParaRPr lang="en-US" alt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1965" y="2809875"/>
            <a:ext cx="8188325" cy="149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也把它教给女儿，遇到困难，读一读，静静心。</a:t>
            </a:r>
            <a:endParaRPr 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老公有时也会拿起毛笔，随意或专心地书写，无形中也给他消解了很多世间的压力和沉重。</a:t>
            </a:r>
            <a:endParaRPr 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38480" y="4008755"/>
            <a:ext cx="8131810" cy="14916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独悦乐不如众悦乐，好东西要分享。</a:t>
            </a:r>
            <a:endParaRPr 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感恩观音菩萨，慧灯破无明；</a:t>
            </a:r>
            <a:endParaRPr 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也感谢蓝狮子老师，组织发起这个活动。</a:t>
            </a:r>
            <a:endParaRPr 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会惠及与之接触的每一个人，善莫大焉。</a:t>
            </a:r>
            <a:endParaRPr 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endParaRPr 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  <a:p>
            <a:pPr marL="0" marR="0">
              <a:lnSpc>
                <a:spcPts val="2340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1800" spc="15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菩提路上，你我同行，灯灯辉映，灯灯相传。</a:t>
            </a:r>
            <a:endParaRPr lang="zh-CN" sz="1800" spc="15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52165" y="1814500"/>
            <a:ext cx="2564129" cy="11004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8585"/>
              </a:lnSpc>
              <a:spcBef>
                <a:spcPts val="0"/>
              </a:spcBef>
              <a:spcAft>
                <a:spcPts val="0"/>
              </a:spcAft>
            </a:pPr>
            <a:r>
              <a:rPr sz="44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行</a:t>
            </a:r>
            <a:r>
              <a:rPr sz="4400" spc="414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44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动</a:t>
            </a:r>
            <a:endParaRPr sz="44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34360" y="3239135"/>
            <a:ext cx="2748915" cy="79184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3205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spc="164" dirty="0">
                <a:solidFill>
                  <a:srgbClr val="262626"/>
                </a:solidFill>
                <a:latin typeface="楷体" panose="02010609060101010101" charset="-122"/>
                <a:cs typeface="楷体" panose="02010609060101010101" charset="-122"/>
              </a:rPr>
              <a:t> </a:t>
            </a:r>
            <a:r>
              <a:rPr sz="3200" spc="16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楷体" panose="02010609060101010101" charset="-122"/>
              </a:rPr>
              <a:t>我怎么做？</a:t>
            </a:r>
            <a:endParaRPr sz="3200" spc="16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336290" y="622935"/>
            <a:ext cx="2513330" cy="8782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4805"/>
              </a:lnSpc>
              <a:spcBef>
                <a:spcPts val="0"/>
              </a:spcBef>
              <a:spcAft>
                <a:spcPts val="0"/>
              </a:spcAft>
            </a:pPr>
            <a:r>
              <a:rPr sz="3600" spc="20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华文行楷" panose="02010800040101010101" charset="-122"/>
              </a:rPr>
              <a:t>活动概述</a:t>
            </a:r>
            <a:endParaRPr sz="3600" spc="20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华文行楷" panose="02010800040101010101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94995" y="1588135"/>
            <a:ext cx="8490585" cy="36163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spc="16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24</a:t>
            </a:r>
            <a:r>
              <a:rPr lang="zh-CN" altLang="en-US" sz="2400" spc="16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年</a:t>
            </a:r>
            <a:r>
              <a:rPr lang="en-US" sz="2400" spc="16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</a:t>
            </a:r>
            <a:r>
              <a:rPr sz="2400" spc="16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月份活动安排</a:t>
            </a:r>
            <a:endParaRPr sz="2400" spc="16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sz="2400" spc="16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时间：</a:t>
            </a:r>
            <a:endParaRPr sz="2400" spc="16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spc="16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21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日（</a:t>
            </a:r>
            <a:r>
              <a:rPr lang="zh-CN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冬至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14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0-1</a:t>
            </a: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：00</a:t>
            </a:r>
            <a:endParaRPr sz="2400" spc="164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12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月28日（</a:t>
            </a:r>
            <a:r>
              <a:rPr lang="zh-CN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十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二月</a:t>
            </a:r>
            <a:r>
              <a:rPr lang="zh-CN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二十八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14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0-1</a:t>
            </a: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：00</a:t>
            </a:r>
            <a:endParaRPr sz="2400" spc="164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ct val="150000"/>
              </a:lnSpc>
              <a:spcBef>
                <a:spcPts val="2520"/>
              </a:spcBef>
              <a:spcAft>
                <a:spcPts val="0"/>
              </a:spcAft>
            </a:pPr>
            <a:r>
              <a:rPr sz="2400" spc="16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地点：</a:t>
            </a:r>
            <a:r>
              <a:rPr lang="zh-CN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淄博市博元堂美术馆</a:t>
            </a:r>
            <a:endParaRPr sz="2400" spc="164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ct val="150000"/>
              </a:lnSpc>
              <a:spcBef>
                <a:spcPts val="2520"/>
              </a:spcBef>
              <a:spcAft>
                <a:spcPts val="0"/>
              </a:spcAft>
            </a:pPr>
            <a:r>
              <a:rPr sz="2400" spc="164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预期人数：</a:t>
            </a:r>
            <a:r>
              <a:rPr lang="en-US"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3-5</a:t>
            </a:r>
            <a:r>
              <a:rPr sz="2400" spc="16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人</a:t>
            </a:r>
            <a:endParaRPr sz="2400" spc="16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ts val="2795"/>
              </a:lnSpc>
              <a:spcBef>
                <a:spcPts val="2520"/>
              </a:spcBef>
              <a:spcAft>
                <a:spcPts val="0"/>
              </a:spcAft>
            </a:pPr>
            <a:endParaRPr sz="2400" spc="164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75995" y="332105"/>
            <a:ext cx="1992630" cy="9436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4170"/>
              </a:lnSpc>
              <a:spcBef>
                <a:spcPts val="0"/>
              </a:spcBef>
              <a:spcAft>
                <a:spcPts val="0"/>
              </a:spcAft>
            </a:pPr>
            <a:r>
              <a:rPr sz="3200" spc="204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华文楷体" panose="02010600040101010101" charset="-122"/>
              </a:rPr>
              <a:t>活动计划</a:t>
            </a:r>
            <a:endParaRPr sz="3200" spc="204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华文楷体" panose="02010600040101010101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4540" y="442595"/>
            <a:ext cx="3914140" cy="521906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indent="0" fontAlgn="auto">
              <a:lnSpc>
                <a:spcPts val="1620"/>
              </a:lnSpc>
              <a:spcBef>
                <a:spcPts val="0"/>
              </a:spcBef>
              <a:spcAft>
                <a:spcPts val="0"/>
              </a:spcAft>
            </a:pPr>
            <a:r>
              <a:rPr sz="2000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活动详细流程（约</a:t>
            </a:r>
            <a:r>
              <a:rPr lang="en-US" sz="2000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sz="2000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0分钟）</a:t>
            </a:r>
            <a:endParaRPr sz="2000" spc="16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1620"/>
              </a:lnSpc>
              <a:spcBef>
                <a:spcPts val="1965"/>
              </a:spcBef>
              <a:spcAft>
                <a:spcPts val="0"/>
              </a:spcAft>
            </a:pP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签到，沐手（15分钟）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介绍必经之路（</a:t>
            </a: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altLang="zh-CN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</a:t>
            </a:r>
            <a:r>
              <a:rPr lang="zh-CN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介绍活动流程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（2分钟）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4.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听一曲古乐</a:t>
            </a:r>
            <a:r>
              <a:rPr lang="zh-CN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静心冥想（1</a:t>
            </a: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5.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诵读开经偈（2分钟）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altLang="zh-CN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6.</a:t>
            </a:r>
            <a:r>
              <a:rPr lang="zh-CN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读诵一遍心经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（3分钟）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7.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抄经（40分钟）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altLang="zh-CN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8.</a:t>
            </a:r>
            <a:r>
              <a:rPr lang="zh-CN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自行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读诵</a:t>
            </a:r>
            <a:r>
              <a:rPr lang="zh-CN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心经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（5分钟）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9.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回向（2分钟）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10.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合影拍照，打卡（3分钟）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1620"/>
              </a:lnSpc>
              <a:spcBef>
                <a:spcPts val="1900"/>
              </a:spcBef>
              <a:spcAft>
                <a:spcPts val="0"/>
              </a:spcAft>
            </a:pPr>
            <a:r>
              <a:rPr lang="en-US"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11.</a:t>
            </a:r>
            <a:r>
              <a:rPr sz="16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个人介绍及分享（视情调整时长）</a:t>
            </a: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ts val="1595"/>
              </a:lnSpc>
              <a:spcBef>
                <a:spcPts val="1900"/>
              </a:spcBef>
              <a:spcAft>
                <a:spcPts val="0"/>
              </a:spcAft>
            </a:pP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0" marR="0">
              <a:lnSpc>
                <a:spcPts val="1595"/>
              </a:lnSpc>
              <a:spcBef>
                <a:spcPts val="1900"/>
              </a:spcBef>
              <a:spcAft>
                <a:spcPts val="0"/>
              </a:spcAft>
            </a:pP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marR="0">
              <a:lnSpc>
                <a:spcPts val="1595"/>
              </a:lnSpc>
              <a:spcBef>
                <a:spcPts val="1900"/>
              </a:spcBef>
              <a:spcAft>
                <a:spcPts val="0"/>
              </a:spcAft>
            </a:pPr>
            <a:endParaRPr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marL="0" marR="0">
              <a:lnSpc>
                <a:spcPts val="1595"/>
              </a:lnSpc>
              <a:spcBef>
                <a:spcPts val="1900"/>
              </a:spcBef>
              <a:spcAft>
                <a:spcPts val="0"/>
              </a:spcAft>
            </a:pPr>
            <a:endParaRPr lang="zh-CN" sz="16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25425" y="1107440"/>
            <a:ext cx="4031615" cy="137350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indent="0" fontAlgn="auto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sz="20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内容：</a:t>
            </a:r>
            <a:r>
              <a:rPr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香茗</a:t>
            </a:r>
            <a:r>
              <a:rPr lang="zh-CN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古乐</a:t>
            </a:r>
            <a:r>
              <a:rPr lang="zh-CN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、静心、</a:t>
            </a:r>
            <a:r>
              <a:rPr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抄经</a:t>
            </a:r>
            <a:endParaRPr sz="20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2000"/>
              </a:lnSpc>
              <a:spcBef>
                <a:spcPts val="2055"/>
              </a:spcBef>
              <a:spcAft>
                <a:spcPts val="0"/>
              </a:spcAft>
            </a:pPr>
            <a:r>
              <a:rPr sz="20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形式：</a:t>
            </a:r>
            <a:r>
              <a:rPr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公益</a:t>
            </a:r>
            <a:endParaRPr spc="16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83515" y="2152015"/>
            <a:ext cx="4297045" cy="20605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indent="0" fontAlgn="auto">
              <a:lnSpc>
                <a:spcPts val="3095"/>
              </a:lnSpc>
              <a:spcBef>
                <a:spcPts val="0"/>
              </a:spcBef>
              <a:spcAft>
                <a:spcPts val="0"/>
              </a:spcAft>
            </a:pPr>
            <a:r>
              <a:rPr sz="20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常规安排：</a:t>
            </a:r>
            <a:r>
              <a:rPr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每月2次，</a:t>
            </a:r>
            <a:r>
              <a:rPr lang="zh-CN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每周</a:t>
            </a:r>
            <a:r>
              <a:rPr lang="en-US" altLang="zh-CN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lang="zh-CN" altLang="en-US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下午</a:t>
            </a:r>
            <a:r>
              <a:rPr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endParaRPr sz="20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3095"/>
              </a:lnSpc>
              <a:spcBef>
                <a:spcPts val="0"/>
              </a:spcBef>
              <a:spcAft>
                <a:spcPts val="0"/>
              </a:spcAft>
            </a:pPr>
            <a:r>
              <a:rPr lang="zh-CN" sz="20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随机安排：</a:t>
            </a:r>
            <a:endParaRPr lang="zh-CN" sz="20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3095"/>
              </a:lnSpc>
              <a:spcBef>
                <a:spcPts val="0"/>
              </a:spcBef>
              <a:spcAft>
                <a:spcPts val="0"/>
              </a:spcAft>
            </a:pPr>
            <a:r>
              <a:rPr lang="zh-CN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去博元堂参观的朋友，随时可抄。</a:t>
            </a:r>
            <a:endParaRPr lang="zh-CN" spc="16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3515" y="3628390"/>
            <a:ext cx="2945765" cy="8953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0" marR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</a:pPr>
            <a:r>
              <a:rPr sz="20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邀约人数：</a:t>
            </a:r>
            <a:r>
              <a:rPr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3-5人</a:t>
            </a:r>
            <a:endParaRPr spc="16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6060" y="4296410"/>
            <a:ext cx="4221480" cy="118745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R="0" indent="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</a:pPr>
            <a:r>
              <a:rPr sz="2000" spc="160" dirty="0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活动发布：</a:t>
            </a:r>
            <a:endParaRPr sz="2000" spc="160" dirty="0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0" indent="0" fontAlgn="auto">
              <a:lnSpc>
                <a:spcPts val="3000"/>
              </a:lnSpc>
              <a:spcBef>
                <a:spcPts val="0"/>
              </a:spcBef>
              <a:spcAft>
                <a:spcPts val="0"/>
              </a:spcAft>
            </a:pPr>
            <a:r>
              <a:rPr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必经之路平台微信交流群、公众号、互动小程序</a:t>
            </a:r>
            <a:r>
              <a:rPr lang="zh-CN"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pc="160" dirty="0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视频号</a:t>
            </a:r>
            <a:endParaRPr spc="160" dirty="0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1045</Words>
  <Application>WPS 演示</Application>
  <PresentationFormat>On-screen Show (4:3)</PresentationFormat>
  <Paragraphs>110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微软雅黑</vt:lpstr>
      <vt:lpstr>华文楷体</vt:lpstr>
      <vt:lpstr>华文行楷</vt:lpstr>
      <vt:lpstr>楷体</vt:lpstr>
      <vt:lpstr>Calibri</vt:lpstr>
      <vt:lpstr>Arial Unicode MS</vt:lpstr>
      <vt:lpstr>华文细黑</vt:lpstr>
      <vt:lpstr>幼圆</vt:lpstr>
      <vt:lpstr>华文宋体</vt:lpstr>
      <vt:lpstr>华文琥珀</vt:lpstr>
      <vt:lpstr>黑体</vt:lpstr>
      <vt:lpstr>Theme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山水间</cp:lastModifiedBy>
  <cp:revision>5</cp:revision>
  <dcterms:created xsi:type="dcterms:W3CDTF">2024-12-15T22:53:00Z</dcterms:created>
  <dcterms:modified xsi:type="dcterms:W3CDTF">2024-12-16T10:37:41Z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1F4598D186E146308B0A88A16B16426A_12</vt:lpwstr>
  </property>
  <property fmtid="{D5CDD505-2E9C-101B-9397-08002B2CF9AE}" pid="3" name="KSOProductBuildVer">
    <vt:lpwstr>2052-12.1.0.19302</vt:lpwstr>
  </property>
</Properties>
</file>