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60" r:id="rId3"/>
    <p:sldId id="256" r:id="rId4"/>
    <p:sldId id="258" r:id="rId5"/>
  </p:sldIdLst>
  <p:sldSz cx="10287000" cy="18288000"/>
  <p:notesSz cx="6858000" cy="9144000"/>
  <p:embeddedFontLst>
    <p:embeddedFont>
      <p:font typeface="楷体" panose="02010609060101010101" charset="-122"/>
      <p:regular r:id="rId10"/>
    </p:embeddedFont>
    <p:embeddedFont>
      <p:font typeface="问藏书房" charset="-122"/>
      <p:regular r:id="rId11"/>
    </p:embeddedFont>
    <p:embeddedFont>
      <p:font typeface="Calibri" panose="020F050202020403020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D53"/>
    <a:srgbClr val="5A7465"/>
    <a:srgbClr val="BFE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3582" y="96"/>
      </p:cViewPr>
      <p:guideLst>
        <p:guide orient="horz" pos="219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font" Target="fonts/font6.fntdata"/><Relationship Id="rId14" Type="http://schemas.openxmlformats.org/officeDocument/2006/relationships/font" Target="fonts/font5.fntdata"/><Relationship Id="rId13" Type="http://schemas.openxmlformats.org/officeDocument/2006/relationships/font" Target="fonts/font4.fntdata"/><Relationship Id="rId12" Type="http://schemas.openxmlformats.org/officeDocument/2006/relationships/font" Target="fonts/font3.fntdata"/><Relationship Id="rId11" Type="http://schemas.openxmlformats.org/officeDocument/2006/relationships/font" Target="fonts/font2.fntdata"/><Relationship Id="rId10" Type="http://schemas.openxmlformats.org/officeDocument/2006/relationships/font" Target="fonts/font1.fntdata"/><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61034" y="1143000"/>
            <a:ext cx="173593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2" name=""/>
        <p:cNvGrpSpPr/>
        <p:nvPr/>
      </p:nvGrpSpPr>
      <p:grpSpPr/>
      <p:sp>
        <p:nvSpPr>
          <p:cNvPr id="1048579" name="幻灯片图像占位符 1"/>
          <p:cNvSpPr/>
          <p:nvPr>
            <p:ph type="sldImg" idx="2"/>
          </p:nvPr>
        </p:nvSpPr>
        <p:spPr/>
      </p:sp>
      <p:sp>
        <p:nvSpPr>
          <p:cNvPr id="1048580"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4.jpe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notesSlide" Target="../notesSlides/notesSlide1.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7" name="图片 6" descr="图片2"/>
          <p:cNvPicPr>
            <a:picLocks noChangeAspect="1"/>
          </p:cNvPicPr>
          <p:nvPr/>
        </p:nvPicPr>
        <p:blipFill>
          <a:blip r:embed="rId2"/>
          <a:stretch>
            <a:fillRect/>
          </a:stretch>
        </p:blipFill>
        <p:spPr>
          <a:xfrm>
            <a:off x="7322185" y="2168525"/>
            <a:ext cx="2267585" cy="8278495"/>
          </a:xfrm>
          <a:prstGeom prst="rect">
            <a:avLst/>
          </a:prstGeom>
        </p:spPr>
      </p:pic>
      <p:grpSp>
        <p:nvGrpSpPr>
          <p:cNvPr id="12" name="Group 12"/>
          <p:cNvGrpSpPr/>
          <p:nvPr/>
        </p:nvGrpSpPr>
        <p:grpSpPr>
          <a:xfrm rot="0">
            <a:off x="481012" y="12429656"/>
            <a:ext cx="5439266" cy="279740"/>
            <a:chOff x="0" y="0"/>
            <a:chExt cx="7252354" cy="372987"/>
          </a:xfrm>
        </p:grpSpPr>
        <p:sp>
          <p:nvSpPr>
            <p:cNvPr id="13" name="AutoShape 13"/>
            <p:cNvSpPr/>
            <p:nvPr/>
          </p:nvSpPr>
          <p:spPr>
            <a:xfrm>
              <a:off x="6350" y="359638"/>
              <a:ext cx="7239654" cy="13349"/>
            </a:xfrm>
            <a:prstGeom prst="line">
              <a:avLst/>
            </a:prstGeom>
            <a:ln w="12700" cap="flat">
              <a:solidFill>
                <a:srgbClr val="CD5555"/>
              </a:solidFill>
              <a:prstDash val="lgDash"/>
              <a:headEnd type="none" w="sm" len="sm"/>
              <a:tailEnd type="none" w="sm" len="sm"/>
            </a:ln>
          </p:spPr>
        </p:sp>
        <p:sp>
          <p:nvSpPr>
            <p:cNvPr id="14" name="AutoShape 14"/>
            <p:cNvSpPr/>
            <p:nvPr/>
          </p:nvSpPr>
          <p:spPr>
            <a:xfrm>
              <a:off x="527310" y="6350"/>
              <a:ext cx="6187506" cy="0"/>
            </a:xfrm>
            <a:prstGeom prst="line">
              <a:avLst/>
            </a:prstGeom>
            <a:ln w="12700" cap="flat">
              <a:solidFill>
                <a:srgbClr val="CD5555"/>
              </a:solidFill>
              <a:prstDash val="lgDash"/>
              <a:headEnd type="none" w="sm" len="sm"/>
              <a:tailEnd type="none" w="sm" len="sm"/>
            </a:ln>
          </p:spPr>
        </p:sp>
      </p:grpSp>
      <p:grpSp>
        <p:nvGrpSpPr>
          <p:cNvPr id="15" name="Group 15"/>
          <p:cNvGrpSpPr/>
          <p:nvPr/>
        </p:nvGrpSpPr>
        <p:grpSpPr>
          <a:xfrm rot="0">
            <a:off x="495436" y="16424781"/>
            <a:ext cx="5439266" cy="257810"/>
            <a:chOff x="0" y="0"/>
            <a:chExt cx="7252354" cy="344479"/>
          </a:xfrm>
        </p:grpSpPr>
        <p:sp>
          <p:nvSpPr>
            <p:cNvPr id="16" name="AutoShape 16"/>
            <p:cNvSpPr/>
            <p:nvPr/>
          </p:nvSpPr>
          <p:spPr>
            <a:xfrm>
              <a:off x="6350" y="0"/>
              <a:ext cx="7239654" cy="13349"/>
            </a:xfrm>
            <a:prstGeom prst="line">
              <a:avLst/>
            </a:prstGeom>
            <a:ln w="12700" cap="flat">
              <a:solidFill>
                <a:srgbClr val="CD5555"/>
              </a:solidFill>
              <a:prstDash val="lgDash"/>
              <a:headEnd type="none" w="sm" len="sm"/>
              <a:tailEnd type="none" w="sm" len="sm"/>
            </a:ln>
          </p:spPr>
        </p:sp>
        <p:sp>
          <p:nvSpPr>
            <p:cNvPr id="17" name="AutoShape 17"/>
            <p:cNvSpPr/>
            <p:nvPr/>
          </p:nvSpPr>
          <p:spPr>
            <a:xfrm>
              <a:off x="519932" y="338129"/>
              <a:ext cx="6187506" cy="0"/>
            </a:xfrm>
            <a:prstGeom prst="line">
              <a:avLst/>
            </a:prstGeom>
            <a:ln w="12700" cap="flat">
              <a:solidFill>
                <a:srgbClr val="CD5555"/>
              </a:solidFill>
              <a:prstDash val="lgDash"/>
              <a:headEnd type="none" w="sm" len="sm"/>
              <a:tailEnd type="none" w="sm" len="sm"/>
            </a:ln>
          </p:spPr>
        </p:sp>
      </p:grpSp>
      <p:sp>
        <p:nvSpPr>
          <p:cNvPr id="20" name="Freeform 20"/>
          <p:cNvSpPr/>
          <p:nvPr/>
        </p:nvSpPr>
        <p:spPr>
          <a:xfrm>
            <a:off x="8720877" y="716889"/>
            <a:ext cx="868897" cy="884695"/>
          </a:xfrm>
          <a:custGeom>
            <a:avLst/>
            <a:gdLst/>
            <a:ahLst/>
            <a:cxnLst/>
            <a:rect l="l" t="t" r="r" b="b"/>
            <a:pathLst>
              <a:path w="868897" h="884695">
                <a:moveTo>
                  <a:pt x="0" y="0"/>
                </a:moveTo>
                <a:lnTo>
                  <a:pt x="868897" y="0"/>
                </a:lnTo>
                <a:lnTo>
                  <a:pt x="868897" y="884695"/>
                </a:lnTo>
                <a:lnTo>
                  <a:pt x="0" y="884695"/>
                </a:lnTo>
                <a:lnTo>
                  <a:pt x="0" y="0"/>
                </a:lnTo>
                <a:close/>
              </a:path>
            </a:pathLst>
          </a:custGeom>
          <a:blipFill>
            <a:blip r:embed="rId3"/>
            <a:stretch>
              <a:fillRect/>
            </a:stretch>
          </a:blipFill>
        </p:spPr>
      </p:sp>
      <p:sp>
        <p:nvSpPr>
          <p:cNvPr id="22" name="TextBox 22"/>
          <p:cNvSpPr txBox="1"/>
          <p:nvPr/>
        </p:nvSpPr>
        <p:spPr>
          <a:xfrm>
            <a:off x="8938895" y="6507480"/>
            <a:ext cx="831850" cy="3939540"/>
          </a:xfrm>
          <a:prstGeom prst="rect">
            <a:avLst/>
          </a:prstGeom>
        </p:spPr>
        <p:txBody>
          <a:bodyPr lIns="0" tIns="0" rIns="0" bIns="0" rtlCol="0" anchor="t">
            <a:spAutoFit/>
          </a:bodyPr>
          <a:p>
            <a:pPr algn="ctr">
              <a:lnSpc>
                <a:spcPct val="100000"/>
              </a:lnSpc>
            </a:pPr>
            <a:r>
              <a:rPr lang="en-US" sz="3200" b="1" spc="879">
                <a:solidFill>
                  <a:srgbClr val="355D53"/>
                </a:solidFill>
                <a:latin typeface="楷体" panose="02010609060101010101" charset="-122"/>
                <a:ea typeface="楷体" panose="02010609060101010101" charset="-122"/>
                <a:cs typeface="楷体" panose="02010609060101010101" charset="-122"/>
              </a:rPr>
              <a:t>普洱·檏晟</a:t>
            </a:r>
            <a:r>
              <a:rPr lang="en-US" sz="3200" b="1" spc="879">
                <a:solidFill>
                  <a:srgbClr val="355D53"/>
                </a:solidFill>
                <a:latin typeface="楷体" panose="02010609060101010101" charset="-122"/>
                <a:ea typeface="楷体" panose="02010609060101010101" charset="-122"/>
              </a:rPr>
              <a:t>智慧栈</a:t>
            </a:r>
            <a:endParaRPr lang="en-US" sz="3200" b="1" spc="879">
              <a:solidFill>
                <a:srgbClr val="355D53"/>
              </a:solidFill>
              <a:latin typeface="楷体" panose="02010609060101010101" charset="-122"/>
              <a:ea typeface="楷体" panose="02010609060101010101" charset="-122"/>
            </a:endParaRPr>
          </a:p>
        </p:txBody>
      </p:sp>
      <p:sp>
        <p:nvSpPr>
          <p:cNvPr id="24" name="TextBox 24"/>
          <p:cNvSpPr txBox="1"/>
          <p:nvPr/>
        </p:nvSpPr>
        <p:spPr>
          <a:xfrm>
            <a:off x="476250" y="9730170"/>
            <a:ext cx="2283900" cy="1153795"/>
          </a:xfrm>
          <a:prstGeom prst="rect">
            <a:avLst/>
          </a:prstGeom>
        </p:spPr>
        <p:txBody>
          <a:bodyPr lIns="0" tIns="0" rIns="0" bIns="0" rtlCol="0" anchor="t">
            <a:spAutoFit/>
          </a:bodyPr>
          <a:p>
            <a:pPr>
              <a:lnSpc>
                <a:spcPts val="9000"/>
              </a:lnSpc>
            </a:pPr>
            <a:r>
              <a:rPr lang="en-US" sz="5000" spc="499">
                <a:solidFill>
                  <a:srgbClr val="CD5555"/>
                </a:solidFill>
                <a:latin typeface="楷体" panose="02010609060101010101" charset="-122"/>
                <a:ea typeface="楷体" panose="02010609060101010101" charset="-122"/>
              </a:rPr>
              <a:t>10/22</a:t>
            </a:r>
            <a:endParaRPr lang="en-US" sz="5000" spc="499">
              <a:solidFill>
                <a:srgbClr val="CD5555"/>
              </a:solidFill>
              <a:latin typeface="楷体" panose="02010609060101010101" charset="-122"/>
              <a:ea typeface="楷体" panose="02010609060101010101" charset="-122"/>
            </a:endParaRPr>
          </a:p>
        </p:txBody>
      </p:sp>
      <p:sp>
        <p:nvSpPr>
          <p:cNvPr id="25" name="TextBox 25"/>
          <p:cNvSpPr txBox="1"/>
          <p:nvPr/>
        </p:nvSpPr>
        <p:spPr>
          <a:xfrm>
            <a:off x="2760150" y="10049259"/>
            <a:ext cx="2900148" cy="676910"/>
          </a:xfrm>
          <a:prstGeom prst="rect">
            <a:avLst/>
          </a:prstGeom>
        </p:spPr>
        <p:txBody>
          <a:bodyPr lIns="0" tIns="0" rIns="0" bIns="0" rtlCol="0" anchor="t">
            <a:spAutoFit/>
          </a:bodyPr>
          <a:p>
            <a:pPr>
              <a:lnSpc>
                <a:spcPts val="2640"/>
              </a:lnSpc>
            </a:pPr>
            <a:r>
              <a:rPr lang="en-US" sz="2200" spc="440">
                <a:solidFill>
                  <a:srgbClr val="CD5555"/>
                </a:solidFill>
                <a:latin typeface="楷体" panose="02010609060101010101" charset="-122"/>
                <a:ea typeface="楷体" panose="02010609060101010101" charset="-122"/>
                <a:cs typeface="楷体" panose="02010609060101010101" charset="-122"/>
              </a:rPr>
              <a:t>2023</a:t>
            </a:r>
            <a:endParaRPr lang="en-US" sz="2200" spc="440">
              <a:solidFill>
                <a:srgbClr val="CD5555"/>
              </a:solidFill>
              <a:latin typeface="楷体" panose="02010609060101010101" charset="-122"/>
              <a:ea typeface="楷体" panose="02010609060101010101" charset="-122"/>
              <a:cs typeface="楷体" panose="02010609060101010101" charset="-122"/>
            </a:endParaRPr>
          </a:p>
          <a:p>
            <a:pPr>
              <a:lnSpc>
                <a:spcPts val="2640"/>
              </a:lnSpc>
            </a:pPr>
            <a:r>
              <a:rPr lang="en-US" sz="2200" spc="440">
                <a:solidFill>
                  <a:srgbClr val="CD5555"/>
                </a:solidFill>
                <a:latin typeface="楷体" panose="02010609060101010101" charset="-122"/>
                <a:ea typeface="楷体" panose="02010609060101010101" charset="-122"/>
                <a:cs typeface="楷体" panose="02010609060101010101" charset="-122"/>
              </a:rPr>
              <a:t>下午3:00-5:00</a:t>
            </a:r>
            <a:endParaRPr lang="en-US" sz="2200" spc="440">
              <a:solidFill>
                <a:srgbClr val="CD5555"/>
              </a:solidFill>
              <a:latin typeface="楷体" panose="02010609060101010101" charset="-122"/>
              <a:ea typeface="楷体" panose="02010609060101010101" charset="-122"/>
              <a:cs typeface="楷体" panose="02010609060101010101" charset="-122"/>
            </a:endParaRPr>
          </a:p>
        </p:txBody>
      </p:sp>
      <p:sp>
        <p:nvSpPr>
          <p:cNvPr id="26" name="TextBox 26"/>
          <p:cNvSpPr txBox="1"/>
          <p:nvPr/>
        </p:nvSpPr>
        <p:spPr>
          <a:xfrm>
            <a:off x="495436" y="10896767"/>
            <a:ext cx="5958165" cy="1292225"/>
          </a:xfrm>
          <a:prstGeom prst="rect">
            <a:avLst/>
          </a:prstGeom>
        </p:spPr>
        <p:txBody>
          <a:bodyPr lIns="0" tIns="0" rIns="0" bIns="0" rtlCol="0" anchor="t">
            <a:spAutoFit/>
          </a:bodyPr>
          <a:p>
            <a:pPr>
              <a:lnSpc>
                <a:spcPct val="100000"/>
              </a:lnSpc>
            </a:pPr>
            <a:r>
              <a:rPr lang="en-US" sz="2800" spc="280">
                <a:solidFill>
                  <a:srgbClr val="355D53"/>
                </a:solidFill>
                <a:latin typeface="楷体" panose="02010609060101010101" charset="-122"/>
                <a:ea typeface="楷体" panose="02010609060101010101" charset="-122"/>
                <a:cs typeface="楷体" panose="02010609060101010101" charset="-122"/>
              </a:rPr>
              <a:t>活动地点</a:t>
            </a:r>
            <a:r>
              <a:rPr lang="zh-CN" altLang="en-US" sz="2800" spc="280">
                <a:solidFill>
                  <a:srgbClr val="355D53"/>
                </a:solidFill>
                <a:latin typeface="楷体" panose="02010609060101010101" charset="-122"/>
                <a:ea typeface="楷体" panose="02010609060101010101" charset="-122"/>
                <a:cs typeface="楷体" panose="02010609060101010101" charset="-122"/>
              </a:rPr>
              <a:t>：</a:t>
            </a:r>
            <a:r>
              <a:rPr lang="en-US" sz="2800" spc="280">
                <a:solidFill>
                  <a:srgbClr val="355D53"/>
                </a:solidFill>
                <a:latin typeface="楷体" panose="02010609060101010101" charset="-122"/>
                <a:ea typeface="楷体" panose="02010609060101010101" charset="-122"/>
                <a:cs typeface="楷体" panose="02010609060101010101" charset="-122"/>
              </a:rPr>
              <a:t>云南省普洱市澜沧拉祜族自治县勐朗镇澜沧拉祜族自治县佛房新区门面1-20号</a:t>
            </a:r>
            <a:endParaRPr lang="en-US" sz="2800" spc="280">
              <a:solidFill>
                <a:srgbClr val="355D53"/>
              </a:solidFill>
              <a:latin typeface="楷体" panose="02010609060101010101" charset="-122"/>
              <a:ea typeface="楷体" panose="02010609060101010101" charset="-122"/>
              <a:cs typeface="楷体" panose="02010609060101010101" charset="-122"/>
            </a:endParaRPr>
          </a:p>
        </p:txBody>
      </p:sp>
      <p:sp>
        <p:nvSpPr>
          <p:cNvPr id="27" name="TextBox 27"/>
          <p:cNvSpPr txBox="1"/>
          <p:nvPr/>
        </p:nvSpPr>
        <p:spPr>
          <a:xfrm>
            <a:off x="476386" y="12874496"/>
            <a:ext cx="5429250" cy="3385185"/>
          </a:xfrm>
          <a:prstGeom prst="rect">
            <a:avLst/>
          </a:prstGeom>
        </p:spPr>
        <p:txBody>
          <a:bodyPr lIns="0" tIns="0" rIns="0" bIns="0" rtlCol="0" anchor="t">
            <a:spAutoFit/>
          </a:bodyPr>
          <a:p>
            <a:pPr>
              <a:lnSpc>
                <a:spcPts val="4400"/>
              </a:lnSpc>
            </a:pPr>
            <a:r>
              <a:rPr lang="en-US" sz="2200" spc="176">
                <a:solidFill>
                  <a:srgbClr val="355D53"/>
                </a:solidFill>
                <a:latin typeface="楷体" panose="02010609060101010101" charset="-122"/>
                <a:ea typeface="楷体" panose="02010609060101010101" charset="-122"/>
                <a:cs typeface="楷体" panose="02010609060101010101" charset="-122"/>
              </a:rPr>
              <a:t>铺一张宣纸，蘸一笔浓墨</a:t>
            </a:r>
            <a:endParaRPr lang="en-US" sz="2200" spc="176">
              <a:solidFill>
                <a:srgbClr val="355D53"/>
              </a:solidFill>
              <a:latin typeface="楷体" panose="02010609060101010101" charset="-122"/>
              <a:ea typeface="楷体" panose="02010609060101010101" charset="-122"/>
              <a:cs typeface="楷体" panose="02010609060101010101" charset="-122"/>
            </a:endParaRPr>
          </a:p>
          <a:p>
            <a:pPr>
              <a:lnSpc>
                <a:spcPts val="4400"/>
              </a:lnSpc>
            </a:pPr>
            <a:r>
              <a:rPr lang="en-US" sz="2200" spc="176">
                <a:solidFill>
                  <a:srgbClr val="355D53"/>
                </a:solidFill>
                <a:latin typeface="楷体" panose="02010609060101010101" charset="-122"/>
                <a:ea typeface="楷体" panose="02010609060101010101" charset="-122"/>
                <a:cs typeface="楷体" panose="02010609060101010101" charset="-122"/>
              </a:rPr>
              <a:t>笔走龙蛇间，</a:t>
            </a:r>
            <a:endParaRPr lang="en-US" sz="2200" spc="176">
              <a:solidFill>
                <a:srgbClr val="355D53"/>
              </a:solidFill>
              <a:latin typeface="楷体" panose="02010609060101010101" charset="-122"/>
              <a:ea typeface="楷体" panose="02010609060101010101" charset="-122"/>
              <a:cs typeface="楷体" panose="02010609060101010101" charset="-122"/>
            </a:endParaRPr>
          </a:p>
          <a:p>
            <a:pPr>
              <a:lnSpc>
                <a:spcPts val="4400"/>
              </a:lnSpc>
            </a:pPr>
            <a:r>
              <a:rPr lang="en-US" sz="2200" spc="176">
                <a:solidFill>
                  <a:srgbClr val="355D53"/>
                </a:solidFill>
                <a:latin typeface="楷体" panose="02010609060101010101" charset="-122"/>
                <a:ea typeface="楷体" panose="02010609060101010101" charset="-122"/>
                <a:cs typeface="楷体" panose="02010609060101010101" charset="-122"/>
              </a:rPr>
              <a:t>体验晋之韵，唐之法，宋之意</a:t>
            </a:r>
            <a:endParaRPr lang="en-US" sz="2200" spc="176">
              <a:solidFill>
                <a:srgbClr val="355D53"/>
              </a:solidFill>
              <a:latin typeface="楷体" panose="02010609060101010101" charset="-122"/>
              <a:ea typeface="楷体" panose="02010609060101010101" charset="-122"/>
              <a:cs typeface="楷体" panose="02010609060101010101" charset="-122"/>
            </a:endParaRPr>
          </a:p>
          <a:p>
            <a:pPr>
              <a:lnSpc>
                <a:spcPts val="4400"/>
              </a:lnSpc>
            </a:pPr>
            <a:r>
              <a:rPr lang="en-US" sz="2200" spc="176">
                <a:solidFill>
                  <a:srgbClr val="355D53"/>
                </a:solidFill>
                <a:latin typeface="楷体" panose="02010609060101010101" charset="-122"/>
                <a:ea typeface="楷体" panose="02010609060101010101" charset="-122"/>
                <a:cs typeface="楷体" panose="02010609060101010101" charset="-122"/>
              </a:rPr>
              <a:t>抄经的同时，过一把书法瘾，如此甚好</a:t>
            </a:r>
            <a:endParaRPr lang="en-US" sz="2200" spc="176">
              <a:solidFill>
                <a:srgbClr val="355D53"/>
              </a:solidFill>
              <a:latin typeface="楷体" panose="02010609060101010101" charset="-122"/>
              <a:ea typeface="楷体" panose="02010609060101010101" charset="-122"/>
              <a:cs typeface="楷体" panose="02010609060101010101" charset="-122"/>
            </a:endParaRPr>
          </a:p>
          <a:p>
            <a:pPr>
              <a:lnSpc>
                <a:spcPts val="4400"/>
              </a:lnSpc>
            </a:pPr>
            <a:r>
              <a:rPr lang="en-US" sz="2200" spc="176">
                <a:solidFill>
                  <a:srgbClr val="355D53"/>
                </a:solidFill>
                <a:latin typeface="楷体" panose="02010609060101010101" charset="-122"/>
                <a:ea typeface="楷体" panose="02010609060101010101" charset="-122"/>
                <a:cs typeface="楷体" panose="02010609060101010101" charset="-122"/>
              </a:rPr>
              <a:t>让我们以“心经”为媒，</a:t>
            </a:r>
            <a:endParaRPr lang="en-US" sz="2200" spc="176">
              <a:solidFill>
                <a:srgbClr val="355D53"/>
              </a:solidFill>
              <a:latin typeface="楷体" panose="02010609060101010101" charset="-122"/>
              <a:ea typeface="楷体" panose="02010609060101010101" charset="-122"/>
              <a:cs typeface="楷体" panose="02010609060101010101" charset="-122"/>
            </a:endParaRPr>
          </a:p>
          <a:p>
            <a:pPr>
              <a:lnSpc>
                <a:spcPts val="4400"/>
              </a:lnSpc>
            </a:pPr>
            <a:r>
              <a:rPr lang="en-US" sz="2200" spc="176">
                <a:solidFill>
                  <a:srgbClr val="355D53"/>
                </a:solidFill>
                <a:latin typeface="楷体" panose="02010609060101010101" charset="-122"/>
                <a:ea typeface="楷体" panose="02010609060101010101" charset="-122"/>
                <a:cs typeface="楷体" panose="02010609060101010101" charset="-122"/>
              </a:rPr>
              <a:t>与古人来一场穿越时空的对话</a:t>
            </a:r>
            <a:endParaRPr lang="en-US" sz="2200" spc="176">
              <a:solidFill>
                <a:srgbClr val="355D53"/>
              </a:solidFill>
              <a:latin typeface="楷体" panose="02010609060101010101" charset="-122"/>
              <a:ea typeface="楷体" panose="02010609060101010101" charset="-122"/>
              <a:cs typeface="楷体" panose="02010609060101010101" charset="-122"/>
            </a:endParaRPr>
          </a:p>
        </p:txBody>
      </p:sp>
      <p:sp>
        <p:nvSpPr>
          <p:cNvPr id="28" name="TextBox 28"/>
          <p:cNvSpPr txBox="1"/>
          <p:nvPr/>
        </p:nvSpPr>
        <p:spPr>
          <a:xfrm>
            <a:off x="389890" y="17367973"/>
            <a:ext cx="9525000" cy="422910"/>
          </a:xfrm>
          <a:prstGeom prst="rect">
            <a:avLst/>
          </a:prstGeom>
        </p:spPr>
        <p:txBody>
          <a:bodyPr lIns="0" tIns="0" rIns="0" bIns="0" rtlCol="0" anchor="t">
            <a:spAutoFit/>
          </a:bodyPr>
          <a:p>
            <a:pPr algn="ctr">
              <a:lnSpc>
                <a:spcPts val="3300"/>
              </a:lnSpc>
            </a:pPr>
            <a:r>
              <a:rPr lang="en-US" sz="2200" spc="440">
                <a:solidFill>
                  <a:srgbClr val="547B71"/>
                </a:solidFill>
                <a:latin typeface="楷体" panose="02010609060101010101" charset="-122"/>
                <a:ea typeface="楷体" panose="02010609060101010101" charset="-122"/>
                <a:cs typeface="楷体" panose="02010609060101010101" charset="-122"/>
              </a:rPr>
              <a:t>主办单位·必经之路</a:t>
            </a:r>
            <a:r>
              <a:rPr lang="en-US" sz="2200" spc="440">
                <a:solidFill>
                  <a:srgbClr val="547B71"/>
                </a:solidFill>
                <a:latin typeface="楷体" panose="02010609060101010101" charset="-122"/>
                <a:ea typeface="楷体" panose="02010609060101010101" charset="-122"/>
                <a:cs typeface="楷体" panose="02010609060101010101" charset="-122"/>
                <a:sym typeface="+mn-ea"/>
              </a:rPr>
              <a:t>檏晟智慧栈</a:t>
            </a:r>
            <a:endParaRPr lang="en-US" sz="2200" spc="440">
              <a:solidFill>
                <a:srgbClr val="547B71"/>
              </a:solidFill>
              <a:latin typeface="楷体" panose="02010609060101010101" charset="-122"/>
              <a:ea typeface="楷体" panose="02010609060101010101" charset="-122"/>
              <a:cs typeface="楷体" panose="02010609060101010101" charset="-122"/>
            </a:endParaRPr>
          </a:p>
        </p:txBody>
      </p:sp>
      <p:pic>
        <p:nvPicPr>
          <p:cNvPr id="2" name="图片 1" descr="342204050"/>
          <p:cNvPicPr>
            <a:picLocks noChangeAspect="1"/>
          </p:cNvPicPr>
          <p:nvPr/>
        </p:nvPicPr>
        <p:blipFill>
          <a:blip r:embed="rId4"/>
          <a:srcRect l="10610" t="10305" r="10989" b="10481"/>
          <a:stretch>
            <a:fillRect/>
          </a:stretch>
        </p:blipFill>
        <p:spPr>
          <a:xfrm>
            <a:off x="8431534" y="16459200"/>
            <a:ext cx="1158240" cy="11703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287000" cy="18288000"/>
          </a:xfrm>
          <a:custGeom>
            <a:avLst/>
            <a:gdLst/>
            <a:ahLst/>
            <a:cxnLst/>
            <a:rect l="l" t="t" r="r" b="b"/>
            <a:pathLst>
              <a:path w="10287000" h="18288000">
                <a:moveTo>
                  <a:pt x="0" y="0"/>
                </a:moveTo>
                <a:lnTo>
                  <a:pt x="10287000" y="0"/>
                </a:lnTo>
                <a:lnTo>
                  <a:pt x="10287000" y="18288000"/>
                </a:lnTo>
                <a:lnTo>
                  <a:pt x="0" y="18288000"/>
                </a:lnTo>
                <a:lnTo>
                  <a:pt x="0" y="0"/>
                </a:lnTo>
                <a:close/>
              </a:path>
            </a:pathLst>
          </a:custGeom>
          <a:blipFill>
            <a:blip r:embed="rId1"/>
            <a:stretch>
              <a:fillRect l="-65269" t="-9621" r="-21330"/>
            </a:stretch>
          </a:blipFill>
        </p:spPr>
      </p:sp>
      <p:sp>
        <p:nvSpPr>
          <p:cNvPr id="3" name="Freeform 3"/>
          <p:cNvSpPr/>
          <p:nvPr/>
        </p:nvSpPr>
        <p:spPr>
          <a:xfrm>
            <a:off x="0" y="0"/>
            <a:ext cx="10287000" cy="13714883"/>
          </a:xfrm>
          <a:custGeom>
            <a:avLst/>
            <a:gdLst/>
            <a:ahLst/>
            <a:cxnLst/>
            <a:rect l="l" t="t" r="r" b="b"/>
            <a:pathLst>
              <a:path w="10287000" h="13714883">
                <a:moveTo>
                  <a:pt x="0" y="0"/>
                </a:moveTo>
                <a:lnTo>
                  <a:pt x="10287000" y="0"/>
                </a:lnTo>
                <a:lnTo>
                  <a:pt x="10287000" y="13714883"/>
                </a:lnTo>
                <a:lnTo>
                  <a:pt x="0" y="13714883"/>
                </a:lnTo>
                <a:lnTo>
                  <a:pt x="0" y="0"/>
                </a:lnTo>
                <a:close/>
              </a:path>
            </a:pathLst>
          </a:custGeom>
          <a:blipFill>
            <a:blip r:embed="rId2"/>
            <a:stretch>
              <a:fillRect l="-35455" r="-12270"/>
            </a:stretch>
          </a:blipFill>
        </p:spPr>
      </p:sp>
      <p:sp>
        <p:nvSpPr>
          <p:cNvPr id="4" name="Freeform 4"/>
          <p:cNvSpPr/>
          <p:nvPr/>
        </p:nvSpPr>
        <p:spPr>
          <a:xfrm>
            <a:off x="-1605505" y="3863798"/>
            <a:ext cx="8134258" cy="11984174"/>
          </a:xfrm>
          <a:custGeom>
            <a:avLst/>
            <a:gdLst/>
            <a:ahLst/>
            <a:cxnLst/>
            <a:rect l="l" t="t" r="r" b="b"/>
            <a:pathLst>
              <a:path w="8134258" h="11984174">
                <a:moveTo>
                  <a:pt x="0" y="0"/>
                </a:moveTo>
                <a:lnTo>
                  <a:pt x="8134258" y="0"/>
                </a:lnTo>
                <a:lnTo>
                  <a:pt x="8134258" y="11984174"/>
                </a:lnTo>
                <a:lnTo>
                  <a:pt x="0" y="11984174"/>
                </a:lnTo>
                <a:lnTo>
                  <a:pt x="0" y="0"/>
                </a:lnTo>
                <a:close/>
              </a:path>
            </a:pathLst>
          </a:custGeom>
          <a:blipFill>
            <a:blip r:embed="rId3"/>
            <a:stretch>
              <a:fillRect/>
            </a:stretch>
          </a:blipFill>
        </p:spPr>
      </p:sp>
      <p:sp>
        <p:nvSpPr>
          <p:cNvPr id="5" name="Freeform 5"/>
          <p:cNvSpPr/>
          <p:nvPr/>
        </p:nvSpPr>
        <p:spPr>
          <a:xfrm>
            <a:off x="1431976" y="12293037"/>
            <a:ext cx="1610362" cy="2296416"/>
          </a:xfrm>
          <a:custGeom>
            <a:avLst/>
            <a:gdLst/>
            <a:ahLst/>
            <a:cxnLst/>
            <a:rect l="l" t="t" r="r" b="b"/>
            <a:pathLst>
              <a:path w="1610362" h="2296416">
                <a:moveTo>
                  <a:pt x="0" y="0"/>
                </a:moveTo>
                <a:lnTo>
                  <a:pt x="1610362" y="0"/>
                </a:lnTo>
                <a:lnTo>
                  <a:pt x="1610362" y="2296417"/>
                </a:lnTo>
                <a:lnTo>
                  <a:pt x="0" y="2296417"/>
                </a:lnTo>
                <a:lnTo>
                  <a:pt x="0" y="0"/>
                </a:lnTo>
                <a:close/>
              </a:path>
            </a:pathLst>
          </a:custGeom>
          <a:blipFill>
            <a:blip r:embed="rId4"/>
            <a:stretch>
              <a:fillRect/>
            </a:stretch>
          </a:blipFill>
        </p:spPr>
      </p:sp>
      <p:sp>
        <p:nvSpPr>
          <p:cNvPr id="6" name="Freeform 6"/>
          <p:cNvSpPr/>
          <p:nvPr/>
        </p:nvSpPr>
        <p:spPr>
          <a:xfrm rot="-227329">
            <a:off x="-109608" y="9463885"/>
            <a:ext cx="9780141" cy="2970718"/>
          </a:xfrm>
          <a:custGeom>
            <a:avLst/>
            <a:gdLst/>
            <a:ahLst/>
            <a:cxnLst/>
            <a:rect l="l" t="t" r="r" b="b"/>
            <a:pathLst>
              <a:path w="9780141" h="2970718">
                <a:moveTo>
                  <a:pt x="0" y="0"/>
                </a:moveTo>
                <a:lnTo>
                  <a:pt x="9780141" y="0"/>
                </a:lnTo>
                <a:lnTo>
                  <a:pt x="9780141" y="2970718"/>
                </a:lnTo>
                <a:lnTo>
                  <a:pt x="0" y="2970718"/>
                </a:lnTo>
                <a:lnTo>
                  <a:pt x="0" y="0"/>
                </a:lnTo>
                <a:close/>
              </a:path>
            </a:pathLst>
          </a:custGeom>
          <a:blipFill>
            <a:blip r:embed="rId5"/>
            <a:stretch>
              <a:fillRect/>
            </a:stretch>
          </a:blipFill>
        </p:spPr>
      </p:sp>
      <p:sp>
        <p:nvSpPr>
          <p:cNvPr id="7" name="Freeform 7"/>
          <p:cNvSpPr/>
          <p:nvPr/>
        </p:nvSpPr>
        <p:spPr>
          <a:xfrm flipH="1">
            <a:off x="4445159" y="1253364"/>
            <a:ext cx="1831274" cy="1724609"/>
          </a:xfrm>
          <a:custGeom>
            <a:avLst/>
            <a:gdLst/>
            <a:ahLst/>
            <a:cxnLst/>
            <a:rect l="l" t="t" r="r" b="b"/>
            <a:pathLst>
              <a:path w="1831274" h="1724609">
                <a:moveTo>
                  <a:pt x="1831274" y="0"/>
                </a:moveTo>
                <a:lnTo>
                  <a:pt x="0" y="0"/>
                </a:lnTo>
                <a:lnTo>
                  <a:pt x="0" y="1724609"/>
                </a:lnTo>
                <a:lnTo>
                  <a:pt x="1831274" y="1724609"/>
                </a:lnTo>
                <a:lnTo>
                  <a:pt x="1831274" y="0"/>
                </a:lnTo>
                <a:close/>
              </a:path>
            </a:pathLst>
          </a:custGeom>
          <a:blipFill>
            <a:blip r:embed="rId5">
              <a:alphaModFix amt="65999"/>
            </a:blip>
            <a:stretch>
              <a:fillRect r="-210042"/>
            </a:stretch>
          </a:blipFill>
        </p:spPr>
      </p:sp>
      <p:sp>
        <p:nvSpPr>
          <p:cNvPr id="10" name="Freeform 10"/>
          <p:cNvSpPr/>
          <p:nvPr/>
        </p:nvSpPr>
        <p:spPr>
          <a:xfrm>
            <a:off x="474683" y="527289"/>
            <a:ext cx="853371" cy="871528"/>
          </a:xfrm>
          <a:custGeom>
            <a:avLst/>
            <a:gdLst/>
            <a:ahLst/>
            <a:cxnLst/>
            <a:rect l="l" t="t" r="r" b="b"/>
            <a:pathLst>
              <a:path w="853371" h="871528">
                <a:moveTo>
                  <a:pt x="0" y="0"/>
                </a:moveTo>
                <a:lnTo>
                  <a:pt x="853371" y="0"/>
                </a:lnTo>
                <a:lnTo>
                  <a:pt x="853371" y="871528"/>
                </a:lnTo>
                <a:lnTo>
                  <a:pt x="0" y="871528"/>
                </a:lnTo>
                <a:lnTo>
                  <a:pt x="0" y="0"/>
                </a:lnTo>
                <a:close/>
              </a:path>
            </a:pathLst>
          </a:custGeom>
          <a:blipFill>
            <a:blip r:embed="rId6"/>
            <a:stretch>
              <a:fillRect/>
            </a:stretch>
          </a:blipFill>
        </p:spPr>
      </p:sp>
      <p:sp>
        <p:nvSpPr>
          <p:cNvPr id="12" name="TextBox 12"/>
          <p:cNvSpPr txBox="1"/>
          <p:nvPr/>
        </p:nvSpPr>
        <p:spPr>
          <a:xfrm>
            <a:off x="1583743" y="1851025"/>
            <a:ext cx="1480820" cy="3259394"/>
          </a:xfrm>
          <a:prstGeom prst="rect">
            <a:avLst/>
          </a:prstGeom>
        </p:spPr>
        <p:txBody>
          <a:bodyPr vert="eaVert" lIns="0" tIns="0" rIns="0" bIns="0" rtlCol="0" anchor="t">
            <a:spAutoFit/>
          </a:bodyPr>
          <a:lstStyle/>
          <a:p>
            <a:pPr>
              <a:lnSpc>
                <a:spcPts val="3850"/>
              </a:lnSpc>
            </a:pPr>
            <a:r>
              <a:rPr lang="en-US" sz="2500" spc="349" dirty="0" err="1">
                <a:solidFill>
                  <a:srgbClr val="BFE0FD"/>
                </a:solidFill>
                <a:ea typeface="字由点字刻宋" panose="00020600040101010101"/>
              </a:rPr>
              <a:t>小至情绪管理</a:t>
            </a:r>
            <a:endParaRPr lang="en-US" sz="2500" spc="349" dirty="0">
              <a:solidFill>
                <a:srgbClr val="BFE0FD"/>
              </a:solidFill>
              <a:ea typeface="字由点字刻宋" panose="00020600040101010101"/>
            </a:endParaRPr>
          </a:p>
          <a:p>
            <a:pPr>
              <a:lnSpc>
                <a:spcPts val="3850"/>
              </a:lnSpc>
            </a:pPr>
            <a:r>
              <a:rPr lang="en-US" sz="2500" spc="349" dirty="0" err="1">
                <a:solidFill>
                  <a:srgbClr val="BFE0FD"/>
                </a:solidFill>
                <a:ea typeface="字由点字刻宋" panose="00020600040101010101"/>
              </a:rPr>
              <a:t>大至悟道成就</a:t>
            </a:r>
            <a:endParaRPr lang="en-US" sz="2500" spc="349" dirty="0">
              <a:solidFill>
                <a:srgbClr val="BFE0FD"/>
              </a:solidFill>
              <a:ea typeface="字由点字刻宋" panose="00020600040101010101"/>
            </a:endParaRPr>
          </a:p>
          <a:p>
            <a:pPr>
              <a:lnSpc>
                <a:spcPts val="3850"/>
              </a:lnSpc>
            </a:pPr>
            <a:r>
              <a:rPr lang="en-US" sz="2500" spc="349" dirty="0" err="1">
                <a:solidFill>
                  <a:srgbClr val="BFE0FD"/>
                </a:solidFill>
                <a:ea typeface="字由点字刻宋" panose="00020600040101010101"/>
              </a:rPr>
              <a:t>入手皆始于觉察</a:t>
            </a:r>
            <a:endParaRPr lang="en-US" sz="2500" spc="349" dirty="0">
              <a:solidFill>
                <a:srgbClr val="BFE0FD"/>
              </a:solidFill>
              <a:ea typeface="字由点字刻宋" panose="00020600040101010101"/>
            </a:endParaRPr>
          </a:p>
        </p:txBody>
      </p:sp>
      <p:sp>
        <p:nvSpPr>
          <p:cNvPr id="13" name="TextBox 13"/>
          <p:cNvSpPr txBox="1"/>
          <p:nvPr/>
        </p:nvSpPr>
        <p:spPr>
          <a:xfrm>
            <a:off x="4214008" y="13205154"/>
            <a:ext cx="5015717" cy="1435735"/>
          </a:xfrm>
          <a:prstGeom prst="rect">
            <a:avLst/>
          </a:prstGeom>
        </p:spPr>
        <p:txBody>
          <a:bodyPr lIns="0" tIns="0" rIns="0" bIns="0" rtlCol="0" anchor="t">
            <a:spAutoFit/>
          </a:bodyPr>
          <a:lstStyle/>
          <a:p>
            <a:pPr algn="r">
              <a:lnSpc>
                <a:spcPts val="5600"/>
              </a:lnSpc>
              <a:spcBef>
                <a:spcPct val="0"/>
              </a:spcBef>
            </a:pPr>
            <a:r>
              <a:rPr lang="en-US" sz="4000" dirty="0">
                <a:solidFill>
                  <a:srgbClr val="FFFFFF"/>
                </a:solidFill>
                <a:latin typeface="思源宋体-粗体" panose="02020600000000000000"/>
              </a:rPr>
              <a:t>10月22日</a:t>
            </a:r>
            <a:endParaRPr lang="en-US" sz="4000" dirty="0">
              <a:solidFill>
                <a:srgbClr val="FFFFFF"/>
              </a:solidFill>
              <a:latin typeface="思源宋体-粗体" panose="02020600000000000000"/>
            </a:endParaRPr>
          </a:p>
          <a:p>
            <a:pPr algn="r">
              <a:lnSpc>
                <a:spcPts val="5600"/>
              </a:lnSpc>
              <a:spcBef>
                <a:spcPct val="0"/>
              </a:spcBef>
            </a:pPr>
            <a:r>
              <a:rPr lang="zh-CN" altLang="en-US" sz="4000" dirty="0">
                <a:solidFill>
                  <a:srgbClr val="FFFFFF"/>
                </a:solidFill>
                <a:ea typeface="思源宋体-粗体" panose="02020600000000000000"/>
              </a:rPr>
              <a:t>下</a:t>
            </a:r>
            <a:r>
              <a:rPr lang="en-US" sz="4000" dirty="0">
                <a:solidFill>
                  <a:srgbClr val="FFFFFF"/>
                </a:solidFill>
                <a:ea typeface="思源宋体-粗体" panose="02020600000000000000"/>
              </a:rPr>
              <a:t>午3-5点</a:t>
            </a:r>
            <a:endParaRPr lang="en-US" sz="4000" dirty="0">
              <a:solidFill>
                <a:srgbClr val="FFFFFF"/>
              </a:solidFill>
              <a:ea typeface="思源宋体-粗体" panose="02020600000000000000"/>
            </a:endParaRPr>
          </a:p>
        </p:txBody>
      </p:sp>
      <p:sp>
        <p:nvSpPr>
          <p:cNvPr id="14" name="TextBox 14"/>
          <p:cNvSpPr txBox="1"/>
          <p:nvPr/>
        </p:nvSpPr>
        <p:spPr>
          <a:xfrm>
            <a:off x="4213935" y="14858990"/>
            <a:ext cx="5015717" cy="502285"/>
          </a:xfrm>
          <a:prstGeom prst="rect">
            <a:avLst/>
          </a:prstGeom>
        </p:spPr>
        <p:txBody>
          <a:bodyPr lIns="0" tIns="0" rIns="0" bIns="0" rtlCol="0" anchor="t">
            <a:spAutoFit/>
          </a:bodyPr>
          <a:lstStyle/>
          <a:p>
            <a:pPr algn="r">
              <a:lnSpc>
                <a:spcPts val="3920"/>
              </a:lnSpc>
              <a:spcBef>
                <a:spcPct val="0"/>
              </a:spcBef>
            </a:pPr>
            <a:r>
              <a:rPr lang="en-US" sz="2800" dirty="0">
                <a:solidFill>
                  <a:srgbClr val="FFFFFF"/>
                </a:solidFill>
                <a:ea typeface="思源宋体-粗体" panose="02020600000000000000"/>
              </a:rPr>
              <a:t>地点：</a:t>
            </a:r>
            <a:r>
              <a:rPr lang="zh-CN" altLang="en-US" sz="2800" dirty="0">
                <a:solidFill>
                  <a:srgbClr val="FFFFFF"/>
                </a:solidFill>
                <a:ea typeface="思源宋体-粗体" panose="02020600000000000000"/>
              </a:rPr>
              <a:t>必经之路云空间</a:t>
            </a:r>
            <a:endParaRPr lang="en-US" sz="2800" dirty="0">
              <a:solidFill>
                <a:srgbClr val="FFFFFF"/>
              </a:solidFill>
              <a:latin typeface="思源宋体-粗体" panose="02020600000000000000"/>
            </a:endParaRPr>
          </a:p>
        </p:txBody>
      </p:sp>
      <p:sp>
        <p:nvSpPr>
          <p:cNvPr id="15" name="TextBox 15"/>
          <p:cNvSpPr txBox="1"/>
          <p:nvPr/>
        </p:nvSpPr>
        <p:spPr>
          <a:xfrm>
            <a:off x="4124265" y="16806277"/>
            <a:ext cx="5015717" cy="763268"/>
          </a:xfrm>
          <a:prstGeom prst="rect">
            <a:avLst/>
          </a:prstGeom>
        </p:spPr>
        <p:txBody>
          <a:bodyPr lIns="0" tIns="0" rIns="0" bIns="0" rtlCol="0" anchor="t">
            <a:spAutoFit/>
          </a:bodyPr>
          <a:lstStyle/>
          <a:p>
            <a:pPr algn="r">
              <a:lnSpc>
                <a:spcPts val="3080"/>
              </a:lnSpc>
              <a:spcBef>
                <a:spcPct val="0"/>
              </a:spcBef>
            </a:pPr>
            <a:endParaRPr dirty="0"/>
          </a:p>
          <a:p>
            <a:pPr algn="r">
              <a:lnSpc>
                <a:spcPts val="3080"/>
              </a:lnSpc>
              <a:spcBef>
                <a:spcPct val="0"/>
              </a:spcBef>
            </a:pPr>
            <a:r>
              <a:rPr lang="en-US" sz="2200" dirty="0" err="1">
                <a:solidFill>
                  <a:srgbClr val="FFFFFF"/>
                </a:solidFill>
                <a:ea typeface="思源宋体-粗体" panose="02020600000000000000"/>
              </a:rPr>
              <a:t>欢迎扫码报名</a:t>
            </a:r>
            <a:r>
              <a:rPr lang="en-US" sz="2200" dirty="0">
                <a:solidFill>
                  <a:srgbClr val="FFFFFF"/>
                </a:solidFill>
                <a:latin typeface="思源宋体-粗体" panose="02020600000000000000"/>
              </a:rPr>
              <a:t> </a:t>
            </a:r>
            <a:endParaRPr lang="en-US" sz="2200" dirty="0">
              <a:solidFill>
                <a:srgbClr val="FFFFFF"/>
              </a:solidFill>
              <a:latin typeface="思源宋体-粗体" panose="02020600000000000000"/>
            </a:endParaRPr>
          </a:p>
        </p:txBody>
      </p:sp>
      <p:grpSp>
        <p:nvGrpSpPr>
          <p:cNvPr id="23" name="组合 22"/>
          <p:cNvGrpSpPr/>
          <p:nvPr/>
        </p:nvGrpSpPr>
        <p:grpSpPr>
          <a:xfrm>
            <a:off x="6605270" y="1828800"/>
            <a:ext cx="2886710" cy="9574530"/>
            <a:chOff x="10034" y="2315"/>
            <a:chExt cx="4546" cy="15078"/>
          </a:xfrm>
        </p:grpSpPr>
        <p:sp>
          <p:nvSpPr>
            <p:cNvPr id="11" name="TextBox 11"/>
            <p:cNvSpPr txBox="1"/>
            <p:nvPr/>
          </p:nvSpPr>
          <p:spPr>
            <a:xfrm>
              <a:off x="10034" y="2315"/>
              <a:ext cx="4546" cy="15078"/>
            </a:xfrm>
            <a:prstGeom prst="rect">
              <a:avLst/>
            </a:prstGeom>
          </p:spPr>
          <p:txBody>
            <a:bodyPr vert="eaVert" wrap="square" lIns="0" tIns="0" rIns="0" bIns="0" rtlCol="0" anchor="t">
              <a:spAutoFit/>
            </a:bodyPr>
            <a:lstStyle/>
            <a:p>
              <a:pPr>
                <a:lnSpc>
                  <a:spcPts val="8375"/>
                </a:lnSpc>
              </a:pPr>
              <a:r>
                <a:rPr lang="zh-CN" sz="6700" spc="1165" dirty="0">
                  <a:solidFill>
                    <a:srgbClr val="FFFFFF"/>
                  </a:solidFill>
                  <a:ea typeface="思源宋体-粗体 Bold" panose="02020700000000000000"/>
                </a:rPr>
                <a:t>抄经</a:t>
              </a:r>
              <a:r>
                <a:rPr lang="en-US" altLang="zh-CN" sz="6700" spc="1165" dirty="0">
                  <a:solidFill>
                    <a:srgbClr val="FFFFFF"/>
                  </a:solidFill>
                  <a:ea typeface="思源宋体-粗体 Bold" panose="02020700000000000000"/>
                </a:rPr>
                <a:t>+</a:t>
              </a:r>
              <a:r>
                <a:rPr lang="zh-CN" altLang="en-US" sz="6700" spc="1165" dirty="0">
                  <a:solidFill>
                    <a:srgbClr val="FFFFFF"/>
                  </a:solidFill>
                  <a:ea typeface="思源宋体-粗体 Bold" panose="02020700000000000000"/>
                </a:rPr>
                <a:t>读书</a:t>
              </a:r>
              <a:endParaRPr lang="zh-CN" altLang="en-US" sz="6700" spc="1165" dirty="0">
                <a:solidFill>
                  <a:srgbClr val="FFFFFF"/>
                </a:solidFill>
                <a:ea typeface="思源宋体-粗体 Bold" panose="02020700000000000000"/>
              </a:endParaRPr>
            </a:p>
            <a:p>
              <a:pPr>
                <a:lnSpc>
                  <a:spcPts val="8375"/>
                </a:lnSpc>
              </a:pPr>
              <a:r>
                <a:rPr lang="zh-CN" altLang="en-US" sz="4000" spc="1165" dirty="0">
                  <a:solidFill>
                    <a:srgbClr val="FFFFFF"/>
                  </a:solidFill>
                  <a:ea typeface="思源宋体-粗体 Bold" panose="02020700000000000000"/>
                </a:rPr>
                <a:t>智慧栈与云空间</a:t>
              </a:r>
              <a:endParaRPr lang="zh-CN" altLang="en-US" sz="4000" spc="1165" dirty="0">
                <a:solidFill>
                  <a:srgbClr val="FFFFFF"/>
                </a:solidFill>
                <a:ea typeface="思源宋体-粗体 Bold" panose="02020700000000000000"/>
              </a:endParaRPr>
            </a:p>
            <a:p>
              <a:pPr>
                <a:lnSpc>
                  <a:spcPct val="120000"/>
                </a:lnSpc>
                <a:spcBef>
                  <a:spcPts val="0"/>
                </a:spcBef>
                <a:spcAft>
                  <a:spcPts val="0"/>
                </a:spcAft>
              </a:pPr>
              <a:r>
                <a:rPr lang="zh-CN" altLang="en-US" sz="4000" spc="1165" dirty="0">
                  <a:solidFill>
                    <a:srgbClr val="FFFFFF"/>
                  </a:solidFill>
                  <a:ea typeface="思源宋体-粗体 Bold" panose="02020700000000000000"/>
                </a:rPr>
                <a:t>共读  觉察之道</a:t>
              </a:r>
              <a:endParaRPr lang="zh-CN" altLang="en-US" sz="4000" spc="1165" dirty="0">
                <a:solidFill>
                  <a:srgbClr val="FFFFFF"/>
                </a:solidFill>
                <a:ea typeface="思源宋体-粗体 Bold" panose="02020700000000000000"/>
              </a:endParaRPr>
            </a:p>
          </p:txBody>
        </p:sp>
        <p:grpSp>
          <p:nvGrpSpPr>
            <p:cNvPr id="22" name="组合 21"/>
            <p:cNvGrpSpPr/>
            <p:nvPr/>
          </p:nvGrpSpPr>
          <p:grpSpPr>
            <a:xfrm>
              <a:off x="10077" y="4023"/>
              <a:ext cx="1116" cy="6483"/>
              <a:chOff x="10077" y="4023"/>
              <a:chExt cx="1116" cy="6483"/>
            </a:xfrm>
          </p:grpSpPr>
          <p:sp>
            <p:nvSpPr>
              <p:cNvPr id="17" name="文本框 16"/>
              <p:cNvSpPr txBox="1"/>
              <p:nvPr/>
            </p:nvSpPr>
            <p:spPr>
              <a:xfrm rot="5400000">
                <a:off x="9977" y="4127"/>
                <a:ext cx="1321" cy="1113"/>
              </a:xfrm>
              <a:prstGeom prst="rect">
                <a:avLst/>
              </a:prstGeom>
              <a:noFill/>
            </p:spPr>
            <p:txBody>
              <a:bodyPr wrap="none" rtlCol="0">
                <a:spAutoFit/>
              </a:bodyPr>
              <a:p>
                <a:pPr algn="l"/>
                <a:r>
                  <a:rPr lang="zh-CN" altLang="en-US" sz="4000" spc="1165" dirty="0">
                    <a:solidFill>
                      <a:srgbClr val="FFFFFF"/>
                    </a:solidFill>
                    <a:ea typeface="思源宋体-粗体 Bold" panose="02020700000000000000"/>
                    <a:sym typeface="+mn-ea"/>
                  </a:rPr>
                  <a:t>《</a:t>
                </a:r>
                <a:endParaRPr lang="zh-CN" altLang="en-US" sz="4000"/>
              </a:p>
            </p:txBody>
          </p:sp>
          <p:sp>
            <p:nvSpPr>
              <p:cNvPr id="19" name="文本框 18"/>
              <p:cNvSpPr txBox="1"/>
              <p:nvPr/>
            </p:nvSpPr>
            <p:spPr>
              <a:xfrm rot="5400000">
                <a:off x="9973" y="9290"/>
                <a:ext cx="1321" cy="1113"/>
              </a:xfrm>
              <a:prstGeom prst="rect">
                <a:avLst/>
              </a:prstGeom>
              <a:noFill/>
            </p:spPr>
            <p:txBody>
              <a:bodyPr wrap="none" rtlCol="0">
                <a:spAutoFit/>
              </a:bodyPr>
              <a:p>
                <a:pPr algn="l"/>
                <a:r>
                  <a:rPr lang="zh-CN" altLang="en-US" sz="4000" spc="1165" dirty="0">
                    <a:solidFill>
                      <a:srgbClr val="FFFFFF"/>
                    </a:solidFill>
                    <a:ea typeface="思源宋体-粗体 Bold" panose="02020700000000000000"/>
                  </a:rPr>
                  <a:t>》</a:t>
                </a:r>
                <a:endParaRPr lang="zh-CN" altLang="en-US" sz="4000">
                  <a:solidFill>
                    <a:schemeClr val="bg1"/>
                  </a:solidFill>
                </a:endParaRPr>
              </a:p>
            </p:txBody>
          </p:sp>
        </p:grpSp>
      </p:grpSp>
      <p:pic>
        <p:nvPicPr>
          <p:cNvPr id="8" name="图片 7" descr="342204050"/>
          <p:cNvPicPr>
            <a:picLocks noChangeAspect="1"/>
          </p:cNvPicPr>
          <p:nvPr/>
        </p:nvPicPr>
        <p:blipFill>
          <a:blip r:embed="rId7"/>
          <a:srcRect l="10163" t="11077" r="10976" b="10285"/>
          <a:stretch>
            <a:fillRect/>
          </a:stretch>
        </p:blipFill>
        <p:spPr>
          <a:xfrm>
            <a:off x="7505700" y="15621000"/>
            <a:ext cx="1576705" cy="15728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20" name=""/>
        <p:cNvGrpSpPr/>
        <p:nvPr/>
      </p:nvGrpSpPr>
      <p:grpSpPr/>
      <p:sp>
        <p:nvSpPr>
          <p:cNvPr id="4" name="文本框 2"/>
          <p:cNvSpPr txBox="1"/>
          <p:nvPr>
            <p:custDataLst>
              <p:tags r:id="rId2"/>
            </p:custDataLst>
          </p:nvPr>
        </p:nvSpPr>
        <p:spPr>
          <a:xfrm>
            <a:off x="2572836" y="10452191"/>
            <a:ext cx="7495785" cy="5677557"/>
          </a:xfrm>
          <a:prstGeom prst="rect">
            <a:avLst/>
          </a:prstGeom>
          <a:noFill/>
        </p:spPr>
        <p:txBody>
          <a:bodyPr wrap="square" rtlCol="0">
            <a:noAutofit/>
          </a:bodyPr>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念头时时刻刻闪烁，没有对错</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思想的野草在梦醒的边陲燃烧，没有得失</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时光说，我在</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生命的底色是晶莹的晨露</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历尽烈火与灰烬、草木与清风</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想珍藏岁月的沉默</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因尘世无常，蜉蝣终日</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想一生仰望，天空</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这命定的人间</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我们一无所有，又拥有</a:t>
            </a:r>
            <a:endParaRPr lang="zh-CN" altLang="en-US" sz="2700" kern="0" spc="-100">
              <a:solidFill>
                <a:srgbClr val="211C16"/>
              </a:solidFill>
              <a:uFillTx/>
              <a:latin typeface="问藏书房" charset="-122"/>
              <a:ea typeface="问藏书房" charset="-122"/>
              <a:cs typeface="问藏书房" charset="-122"/>
            </a:endParaRPr>
          </a:p>
          <a:p>
            <a:pPr indent="0" fontAlgn="auto">
              <a:lnSpc>
                <a:spcPct val="120000"/>
              </a:lnSpc>
            </a:pPr>
            <a:r>
              <a:rPr lang="zh-CN" altLang="en-US" sz="2700" kern="0" spc="-100">
                <a:solidFill>
                  <a:srgbClr val="211C16"/>
                </a:solidFill>
                <a:uFillTx/>
                <a:latin typeface="问藏书房" charset="-122"/>
                <a:ea typeface="问藏书房" charset="-122"/>
                <a:cs typeface="问藏书房" charset="-122"/>
              </a:rPr>
              <a:t>整个世界</a:t>
            </a:r>
            <a:endParaRPr lang="zh-CN" altLang="en-US" sz="2700" kern="0" spc="-100">
              <a:solidFill>
                <a:srgbClr val="211C16"/>
              </a:solidFill>
              <a:uFillTx/>
              <a:latin typeface="问藏书房" charset="-122"/>
              <a:ea typeface="问藏书房" charset="-122"/>
              <a:cs typeface="问藏书房" charset="-122"/>
            </a:endParaRPr>
          </a:p>
        </p:txBody>
      </p:sp>
      <p:sp>
        <p:nvSpPr>
          <p:cNvPr id="5" name="文本框 4"/>
          <p:cNvSpPr txBox="1"/>
          <p:nvPr>
            <p:custDataLst>
              <p:tags r:id="rId3"/>
            </p:custDataLst>
          </p:nvPr>
        </p:nvSpPr>
        <p:spPr>
          <a:xfrm>
            <a:off x="2572836" y="2768773"/>
            <a:ext cx="2908784" cy="450215"/>
          </a:xfrm>
          <a:prstGeom prst="rect">
            <a:avLst/>
          </a:prstGeom>
          <a:noFill/>
        </p:spPr>
        <p:txBody>
          <a:bodyPr wrap="square" rtlCol="0" anchor="t">
            <a:spAutoFit/>
          </a:bodyPr>
          <a:p>
            <a:pPr indent="0" fontAlgn="auto">
              <a:lnSpc>
                <a:spcPts val="2800"/>
              </a:lnSpc>
            </a:pPr>
            <a:r>
              <a:rPr lang="en-US" sz="3600">
                <a:solidFill>
                  <a:srgbClr val="211C16"/>
                </a:solidFill>
                <a:latin typeface="问藏书房" charset="-122"/>
                <a:ea typeface="问藏书房" charset="-122"/>
                <a:cs typeface="思源宋体 CN" panose="02020400000000000000" charset="-122"/>
                <a:sym typeface="+mn-ea"/>
              </a:rPr>
              <a:t>2023.10.22</a:t>
            </a:r>
            <a:endParaRPr lang="en-US" sz="3600">
              <a:solidFill>
                <a:srgbClr val="211C16"/>
              </a:solidFill>
              <a:latin typeface="问藏书房" charset="-122"/>
              <a:ea typeface="问藏书房" charset="-122"/>
              <a:cs typeface="思源宋体 CN" panose="02020400000000000000" charset="-122"/>
              <a:sym typeface="+mn-ea"/>
            </a:endParaRPr>
          </a:p>
        </p:txBody>
      </p:sp>
      <p:sp>
        <p:nvSpPr>
          <p:cNvPr id="6" name="文本框 5"/>
          <p:cNvSpPr txBox="1"/>
          <p:nvPr>
            <p:custDataLst>
              <p:tags r:id="rId4"/>
            </p:custDataLst>
          </p:nvPr>
        </p:nvSpPr>
        <p:spPr>
          <a:xfrm>
            <a:off x="2463165" y="8687435"/>
            <a:ext cx="7451090" cy="450215"/>
          </a:xfrm>
          <a:prstGeom prst="rect">
            <a:avLst/>
          </a:prstGeom>
          <a:noFill/>
        </p:spPr>
        <p:txBody>
          <a:bodyPr wrap="square" rtlCol="0" anchor="t">
            <a:spAutoFit/>
          </a:bodyPr>
          <a:p>
            <a:pPr indent="0" fontAlgn="auto">
              <a:lnSpc>
                <a:spcPts val="2800"/>
              </a:lnSpc>
            </a:pPr>
            <a:r>
              <a:rPr lang="zh-CN" altLang="en-US" sz="3600" spc="-100">
                <a:solidFill>
                  <a:srgbClr val="211C16"/>
                </a:solidFill>
                <a:uFillTx/>
                <a:latin typeface="问藏书房" charset="-122"/>
                <a:ea typeface="问藏书房" charset="-122"/>
                <a:cs typeface="思源宋体 CN" panose="02020400000000000000" charset="-122"/>
                <a:sym typeface="+mn-ea"/>
              </a:rPr>
              <a:t>抄写心经</a:t>
            </a:r>
            <a:r>
              <a:rPr lang="en-US" altLang="zh-CN" sz="3600" spc="-100">
                <a:solidFill>
                  <a:srgbClr val="211C16"/>
                </a:solidFill>
                <a:uFillTx/>
                <a:latin typeface="问藏书房" charset="-122"/>
                <a:ea typeface="问藏书房" charset="-122"/>
                <a:cs typeface="思源宋体 CN" panose="02020400000000000000" charset="-122"/>
                <a:sym typeface="+mn-ea"/>
              </a:rPr>
              <a:t> + </a:t>
            </a:r>
            <a:r>
              <a:rPr lang="zh-CN" altLang="en-US" sz="3600" spc="-100">
                <a:solidFill>
                  <a:srgbClr val="211C16"/>
                </a:solidFill>
                <a:uFillTx/>
                <a:latin typeface="问藏书房" charset="-122"/>
                <a:ea typeface="问藏书房" charset="-122"/>
                <a:cs typeface="思源宋体 CN" panose="02020400000000000000" charset="-122"/>
                <a:sym typeface="+mn-ea"/>
              </a:rPr>
              <a:t>共读《觉察之道》</a:t>
            </a:r>
            <a:endParaRPr lang="en-US" altLang="zh-CN" sz="3600" spc="-100">
              <a:solidFill>
                <a:srgbClr val="211C16"/>
              </a:solidFill>
              <a:uFillTx/>
              <a:latin typeface="问藏书房" charset="-122"/>
              <a:ea typeface="问藏书房" charset="-122"/>
              <a:cs typeface="思源宋体 CN" panose="02020400000000000000" charset="-122"/>
              <a:sym typeface="+mn-ea"/>
            </a:endParaRPr>
          </a:p>
        </p:txBody>
      </p:sp>
      <p:sp>
        <p:nvSpPr>
          <p:cNvPr id="2" name="文本框 1"/>
          <p:cNvSpPr txBox="1"/>
          <p:nvPr>
            <p:custDataLst>
              <p:tags r:id="rId5"/>
            </p:custDataLst>
          </p:nvPr>
        </p:nvSpPr>
        <p:spPr>
          <a:xfrm>
            <a:off x="2463305" y="740054"/>
            <a:ext cx="3405010" cy="922924"/>
          </a:xfrm>
          <a:prstGeom prst="rect">
            <a:avLst/>
          </a:prstGeom>
          <a:noFill/>
        </p:spPr>
        <p:txBody>
          <a:bodyPr wrap="square" rtlCol="0" anchor="t">
            <a:noAutofit/>
          </a:bodyPr>
          <a:p>
            <a:pPr indent="0" fontAlgn="auto">
              <a:lnSpc>
                <a:spcPct val="100000"/>
              </a:lnSpc>
            </a:pPr>
            <a:r>
              <a:rPr lang="zh-CN" altLang="en-US" sz="2700" spc="-100">
                <a:solidFill>
                  <a:schemeClr val="tx1">
                    <a:lumMod val="65000"/>
                    <a:lumOff val="35000"/>
                  </a:schemeClr>
                </a:solidFill>
                <a:uFillTx/>
                <a:latin typeface="问藏书房" charset="-122"/>
                <a:ea typeface="问藏书房" charset="-122"/>
                <a:cs typeface="思源宋体 CN" panose="02020400000000000000" charset="-122"/>
                <a:sym typeface="+mn-ea"/>
              </a:rPr>
              <a:t>智慧栈</a:t>
            </a:r>
            <a:r>
              <a:rPr lang="en-US" altLang="zh-CN" sz="2700" spc="-100">
                <a:solidFill>
                  <a:schemeClr val="tx1">
                    <a:lumMod val="65000"/>
                    <a:lumOff val="35000"/>
                  </a:schemeClr>
                </a:solidFill>
                <a:uFillTx/>
                <a:latin typeface="问藏书房" charset="-122"/>
                <a:ea typeface="问藏书房" charset="-122"/>
                <a:cs typeface="思源宋体 CN" panose="02020400000000000000" charset="-122"/>
                <a:sym typeface="+mn-ea"/>
              </a:rPr>
              <a:t>+</a:t>
            </a:r>
            <a:r>
              <a:rPr lang="zh-CN" altLang="en-US" sz="2700" spc="-100">
                <a:solidFill>
                  <a:schemeClr val="tx1">
                    <a:lumMod val="65000"/>
                    <a:lumOff val="35000"/>
                  </a:schemeClr>
                </a:solidFill>
                <a:uFillTx/>
                <a:latin typeface="问藏书房" charset="-122"/>
                <a:ea typeface="问藏书房" charset="-122"/>
                <a:cs typeface="思源宋体 CN" panose="02020400000000000000" charset="-122"/>
                <a:sym typeface="+mn-ea"/>
              </a:rPr>
              <a:t>云空间</a:t>
            </a:r>
            <a:endParaRPr lang="en-US" sz="2700" spc="-100">
              <a:solidFill>
                <a:schemeClr val="tx1">
                  <a:lumMod val="65000"/>
                  <a:lumOff val="35000"/>
                </a:schemeClr>
              </a:solidFill>
              <a:uFillTx/>
              <a:latin typeface="问藏书房" charset="-122"/>
              <a:ea typeface="问藏书房" charset="-122"/>
              <a:cs typeface="思源宋体 CN" panose="02020400000000000000" charset="-122"/>
              <a:sym typeface="+mn-ea"/>
            </a:endParaRPr>
          </a:p>
          <a:p>
            <a:pPr indent="0" fontAlgn="auto">
              <a:lnSpc>
                <a:spcPct val="100000"/>
              </a:lnSpc>
            </a:pPr>
            <a:r>
              <a:rPr lang="en-US" sz="2700" spc="-100">
                <a:solidFill>
                  <a:schemeClr val="tx1">
                    <a:lumMod val="65000"/>
                    <a:lumOff val="35000"/>
                  </a:schemeClr>
                </a:solidFill>
                <a:uFillTx/>
                <a:latin typeface="问藏书房" charset="-122"/>
                <a:ea typeface="问藏书房" charset="-122"/>
                <a:cs typeface="思源宋体 CN" panose="02020400000000000000" charset="-122"/>
                <a:sym typeface="+mn-ea"/>
              </a:rPr>
              <a:t>专场</a:t>
            </a:r>
            <a:r>
              <a:rPr lang="zh-CN" altLang="en-US" sz="2700" spc="-100">
                <a:solidFill>
                  <a:schemeClr val="tx1">
                    <a:lumMod val="65000"/>
                    <a:lumOff val="35000"/>
                  </a:schemeClr>
                </a:solidFill>
                <a:uFillTx/>
                <a:latin typeface="问藏书房" charset="-122"/>
                <a:ea typeface="问藏书房" charset="-122"/>
                <a:cs typeface="思源宋体 CN" panose="02020400000000000000" charset="-122"/>
                <a:sym typeface="+mn-ea"/>
              </a:rPr>
              <a:t>抄经</a:t>
            </a:r>
            <a:r>
              <a:rPr lang="en-US" sz="2700" spc="-100">
                <a:solidFill>
                  <a:schemeClr val="tx1">
                    <a:lumMod val="65000"/>
                    <a:lumOff val="35000"/>
                  </a:schemeClr>
                </a:solidFill>
                <a:uFillTx/>
                <a:latin typeface="问藏书房" charset="-122"/>
                <a:ea typeface="问藏书房" charset="-122"/>
                <a:cs typeface="思源宋体 CN" panose="02020400000000000000" charset="-122"/>
                <a:sym typeface="+mn-ea"/>
              </a:rPr>
              <a:t>读书会</a:t>
            </a:r>
            <a:endParaRPr lang="en-US" sz="2700" spc="-100">
              <a:solidFill>
                <a:schemeClr val="tx1">
                  <a:lumMod val="65000"/>
                  <a:lumOff val="35000"/>
                </a:schemeClr>
              </a:solidFill>
              <a:uFillTx/>
              <a:latin typeface="问藏书房" charset="-122"/>
              <a:ea typeface="问藏书房" charset="-122"/>
              <a:cs typeface="思源宋体 CN" panose="02020400000000000000" charset="-122"/>
              <a:sym typeface="+mn-ea"/>
            </a:endParaRPr>
          </a:p>
        </p:txBody>
      </p:sp>
      <p:sp>
        <p:nvSpPr>
          <p:cNvPr id="3" name="文本框 2"/>
          <p:cNvSpPr txBox="1"/>
          <p:nvPr>
            <p:custDataLst>
              <p:tags r:id="rId6"/>
            </p:custDataLst>
          </p:nvPr>
        </p:nvSpPr>
        <p:spPr>
          <a:xfrm>
            <a:off x="884142" y="2159205"/>
            <a:ext cx="621950" cy="1525826"/>
          </a:xfrm>
          <a:prstGeom prst="rect">
            <a:avLst/>
          </a:prstGeom>
          <a:noFill/>
        </p:spPr>
        <p:txBody>
          <a:bodyPr vert="mongolianVert" wrap="square" lIns="0" tIns="0" rIns="0" bIns="0" rtlCol="0" anchor="t">
            <a:noAutofit/>
          </a:bodyPr>
          <a:p>
            <a:pPr indent="0" fontAlgn="auto">
              <a:lnSpc>
                <a:spcPct val="100000"/>
              </a:lnSpc>
            </a:pPr>
            <a:r>
              <a:rPr lang="zh-CN" altLang="en-US" sz="3600">
                <a:solidFill>
                  <a:srgbClr val="AC8650"/>
                </a:solidFill>
                <a:uFillTx/>
                <a:latin typeface="问藏书房" charset="-122"/>
                <a:ea typeface="问藏书房" charset="-122"/>
                <a:cs typeface="思源宋体 CN" panose="02020400000000000000" charset="-122"/>
                <a:sym typeface="+mn-ea"/>
              </a:rPr>
              <a:t>智</a:t>
            </a:r>
            <a:endParaRPr lang="zh-CN" altLang="en-US" sz="3600">
              <a:solidFill>
                <a:srgbClr val="AC8650"/>
              </a:solidFill>
              <a:uFillTx/>
              <a:latin typeface="问藏书房" charset="-122"/>
              <a:ea typeface="问藏书房" charset="-122"/>
              <a:cs typeface="思源宋体 CN" panose="02020400000000000000" charset="-122"/>
              <a:sym typeface="+mn-ea"/>
            </a:endParaRPr>
          </a:p>
          <a:p>
            <a:pPr indent="0" fontAlgn="auto">
              <a:lnSpc>
                <a:spcPct val="100000"/>
              </a:lnSpc>
            </a:pPr>
            <a:r>
              <a:rPr lang="zh-CN" altLang="en-US" sz="3600">
                <a:solidFill>
                  <a:srgbClr val="AC8650"/>
                </a:solidFill>
                <a:uFillTx/>
                <a:latin typeface="问藏书房" charset="-122"/>
                <a:ea typeface="问藏书房" charset="-122"/>
                <a:cs typeface="思源宋体 CN" panose="02020400000000000000" charset="-122"/>
                <a:sym typeface="+mn-ea"/>
              </a:rPr>
              <a:t>慧</a:t>
            </a:r>
            <a:endParaRPr lang="zh-CN" altLang="en-US" sz="3600">
              <a:solidFill>
                <a:srgbClr val="AC8650"/>
              </a:solidFill>
              <a:uFillTx/>
              <a:latin typeface="问藏书房" charset="-122"/>
              <a:ea typeface="问藏书房" charset="-122"/>
              <a:cs typeface="思源宋体 CN" panose="02020400000000000000" charset="-122"/>
              <a:sym typeface="+mn-ea"/>
            </a:endParaRPr>
          </a:p>
          <a:p>
            <a:pPr indent="0" fontAlgn="auto">
              <a:lnSpc>
                <a:spcPct val="100000"/>
              </a:lnSpc>
            </a:pPr>
            <a:r>
              <a:rPr lang="zh-CN" altLang="en-US" sz="3600">
                <a:solidFill>
                  <a:srgbClr val="AC8650"/>
                </a:solidFill>
                <a:uFillTx/>
                <a:latin typeface="问藏书房" charset="-122"/>
                <a:ea typeface="问藏书房" charset="-122"/>
                <a:cs typeface="思源宋体 CN" panose="02020400000000000000" charset="-122"/>
                <a:sym typeface="+mn-ea"/>
              </a:rPr>
              <a:t>栈</a:t>
            </a:r>
            <a:endParaRPr lang="zh-CN" altLang="en-US" sz="3600">
              <a:solidFill>
                <a:srgbClr val="AC8650"/>
              </a:solidFill>
              <a:uFillTx/>
              <a:latin typeface="问藏书房" charset="-122"/>
              <a:ea typeface="问藏书房" charset="-122"/>
              <a:cs typeface="思源宋体 CN" panose="02020400000000000000" charset="-122"/>
              <a:sym typeface="+mn-ea"/>
            </a:endParaRPr>
          </a:p>
        </p:txBody>
      </p:sp>
      <p:sp>
        <p:nvSpPr>
          <p:cNvPr id="7" name="文本框 6"/>
          <p:cNvSpPr txBox="1"/>
          <p:nvPr userDrawn="1">
            <p:custDataLst>
              <p:tags r:id="rId7"/>
            </p:custDataLst>
          </p:nvPr>
        </p:nvSpPr>
        <p:spPr>
          <a:xfrm>
            <a:off x="2572836" y="3824088"/>
            <a:ext cx="2908784" cy="2861310"/>
          </a:xfrm>
          <a:prstGeom prst="rect">
            <a:avLst/>
          </a:prstGeom>
          <a:noFill/>
        </p:spPr>
        <p:txBody>
          <a:bodyPr wrap="square" rtlCol="0" anchor="t">
            <a:spAutoFit/>
          </a:bodyPr>
          <a:p>
            <a:r>
              <a:rPr lang="zh-CN" altLang="en-US" sz="9000">
                <a:solidFill>
                  <a:srgbClr val="B9663E"/>
                </a:solidFill>
                <a:latin typeface="思源宋体 CN SemiBold" panose="02020400000000000000" charset="-122"/>
                <a:ea typeface="思源宋体 CN SemiBold" panose="02020400000000000000" charset="-122"/>
              </a:rPr>
              <a:t>抄经读书</a:t>
            </a:r>
            <a:endParaRPr lang="zh-CN" altLang="en-US" sz="9000">
              <a:solidFill>
                <a:srgbClr val="B9663E"/>
              </a:solidFill>
              <a:latin typeface="思源宋体 CN SemiBold" panose="02020400000000000000" charset="-122"/>
              <a:ea typeface="思源宋体 CN SemiBold" panose="02020400000000000000" charset="-122"/>
            </a:endParaRPr>
          </a:p>
        </p:txBody>
      </p:sp>
      <p:pic>
        <p:nvPicPr>
          <p:cNvPr id="8" name="图片 7" descr="342204050"/>
          <p:cNvPicPr>
            <a:picLocks noChangeAspect="1"/>
          </p:cNvPicPr>
          <p:nvPr/>
        </p:nvPicPr>
        <p:blipFill>
          <a:blip r:embed="rId8"/>
          <a:srcRect l="10163" t="11077" r="10976" b="10285"/>
          <a:stretch>
            <a:fillRect/>
          </a:stretch>
        </p:blipFill>
        <p:spPr>
          <a:xfrm>
            <a:off x="419100" y="16002000"/>
            <a:ext cx="1527175" cy="152463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Words>
  <Application>WPS 演示</Application>
  <PresentationFormat>自定义</PresentationFormat>
  <Paragraphs>62</Paragraphs>
  <Slides>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vt:i4>
      </vt:variant>
    </vt:vector>
  </HeadingPairs>
  <TitlesOfParts>
    <vt:vector size="24" baseType="lpstr">
      <vt:lpstr>Arial</vt:lpstr>
      <vt:lpstr>宋体</vt:lpstr>
      <vt:lpstr>Wingdings</vt:lpstr>
      <vt:lpstr>字由点字刻宋</vt:lpstr>
      <vt:lpstr>思源宋体-粗体</vt:lpstr>
      <vt:lpstr>思源宋体-粗体 Bold</vt:lpstr>
      <vt:lpstr>楷体</vt:lpstr>
      <vt:lpstr>问藏书房</vt:lpstr>
      <vt:lpstr>思源宋体 CN</vt:lpstr>
      <vt:lpstr>思源宋体 CN SemiBold</vt:lpstr>
      <vt:lpstr>Calibri</vt:lpstr>
      <vt:lpstr>微软雅黑</vt:lpstr>
      <vt:lpstr>Arial Unicode MS</vt:lpstr>
      <vt:lpstr>可画手书</vt:lpstr>
      <vt:lpstr>字由点字典仿宋</vt:lpstr>
      <vt:lpstr>仿宋</vt:lpstr>
      <vt:lpstr>优设标题黑</vt:lpstr>
      <vt:lpstr>千图厚黑体</vt:lpstr>
      <vt:lpstr>创客贴金刚体-商用免费ckt.cn Bold</vt:lpstr>
      <vt:lpstr>华文行楷</vt:lpstr>
      <vt:lpstr>Office Theme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蓝白色发光书页意境风现代教师节节日宣传中文手机海报</dc:title>
  <dc:creator>LSY</dc:creator>
  <cp:lastModifiedBy>Joy</cp:lastModifiedBy>
  <cp:revision>10</cp:revision>
  <dcterms:created xsi:type="dcterms:W3CDTF">2023-10-13T12:54:00Z</dcterms:created>
  <dcterms:modified xsi:type="dcterms:W3CDTF">2023-10-23T04:04:01Z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2052-11.8.6.9023</vt:lpwstr>
  </property>
  <property fmtid="{D5CDD505-2E9C-101B-9397-08002B2CF9AE}" pid="3" name="ICV">
    <vt:lpwstr>5755D61565CD7A44E93D29652C364D2A_42</vt:lpwstr>
  </property>
</Properties>
</file>